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handoutMasterIdLst>
    <p:handoutMasterId r:id="rId24"/>
  </p:handoutMasterIdLst>
  <p:sldIdLst>
    <p:sldId id="259" r:id="rId2"/>
    <p:sldId id="260" r:id="rId3"/>
    <p:sldId id="271" r:id="rId4"/>
    <p:sldId id="272" r:id="rId5"/>
    <p:sldId id="273" r:id="rId6"/>
    <p:sldId id="274" r:id="rId7"/>
    <p:sldId id="275" r:id="rId8"/>
    <p:sldId id="276" r:id="rId9"/>
    <p:sldId id="277" r:id="rId10"/>
    <p:sldId id="287" r:id="rId11"/>
    <p:sldId id="278" r:id="rId12"/>
    <p:sldId id="279" r:id="rId13"/>
    <p:sldId id="280" r:id="rId14"/>
    <p:sldId id="281" r:id="rId15"/>
    <p:sldId id="282" r:id="rId16"/>
    <p:sldId id="283" r:id="rId17"/>
    <p:sldId id="284" r:id="rId18"/>
    <p:sldId id="285" r:id="rId19"/>
    <p:sldId id="286" r:id="rId20"/>
    <p:sldId id="269" r:id="rId21"/>
    <p:sldId id="258"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18B0CA2C-8D6C-40DD-A70D-35B3DAEBF643}">
          <p14:sldIdLst/>
        </p14:section>
        <p14:section name="Presentation" id="{D900BE8B-5674-4B96-A9AF-7C201DB7F9E5}">
          <p14:sldIdLst>
            <p14:sldId id="259"/>
            <p14:sldId id="260"/>
            <p14:sldId id="271"/>
            <p14:sldId id="272"/>
            <p14:sldId id="273"/>
            <p14:sldId id="274"/>
            <p14:sldId id="275"/>
            <p14:sldId id="276"/>
            <p14:sldId id="277"/>
            <p14:sldId id="287"/>
            <p14:sldId id="278"/>
            <p14:sldId id="279"/>
            <p14:sldId id="280"/>
            <p14:sldId id="281"/>
            <p14:sldId id="282"/>
            <p14:sldId id="283"/>
            <p14:sldId id="284"/>
            <p14:sldId id="285"/>
            <p14:sldId id="286"/>
            <p14:sldId id="269"/>
          </p14:sldIdLst>
        </p14:section>
        <p14:section name="End" id="{C7105108-2ADE-4960-8185-485C2AF9B891}">
          <p14:sldIdLst>
            <p14:sldId id="258"/>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DD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309E57-35C2-4FD7-89A6-92AD42C94341}" v="4" dt="2023-08-04T15:17:45.830"/>
    <p1510:client id="{ED58CFC5-C6E4-451A-B679-B1B79DD449AF}" v="253" dt="2023-08-04T15:25:51.7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441" autoAdjust="0"/>
    <p:restoredTop sz="80736" autoAdjust="0"/>
  </p:normalViewPr>
  <p:slideViewPr>
    <p:cSldViewPr>
      <p:cViewPr varScale="1">
        <p:scale>
          <a:sx n="58" d="100"/>
          <a:sy n="58" d="100"/>
        </p:scale>
        <p:origin x="1039" y="31"/>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82"/>
    </p:cViewPr>
  </p:sorterViewPr>
  <p:notesViewPr>
    <p:cSldViewPr>
      <p:cViewPr varScale="1">
        <p:scale>
          <a:sx n="100" d="100"/>
          <a:sy n="100" d="100"/>
        </p:scale>
        <p:origin x="355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D66AB0C-2E16-43E6-916B-45CE38440048}" type="datetimeFigureOut">
              <a:rPr lang="en-US" smtClean="0"/>
              <a:t>8/10/2023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E6559C-E519-4ED1-AFEF-FDA7A414C30C}" type="slidenum">
              <a:rPr lang="en-US" smtClean="0"/>
              <a:t>‹#›</a:t>
            </a:fld>
            <a:endParaRPr lang="en-US"/>
          </a:p>
        </p:txBody>
      </p:sp>
    </p:spTree>
    <p:extLst>
      <p:ext uri="{BB962C8B-B14F-4D97-AF65-F5344CB8AC3E}">
        <p14:creationId xmlns:p14="http://schemas.microsoft.com/office/powerpoint/2010/main" val="3415691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493157-6523-41A4-8796-42C99508102F}" type="datetimeFigureOut">
              <a:rPr lang="en-US" smtClean="0"/>
              <a:t>8/10/2023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5F4E73-3533-4934-9901-A174F42AB443}" type="slidenum">
              <a:rPr lang="en-US" smtClean="0"/>
              <a:t>‹#›</a:t>
            </a:fld>
            <a:endParaRPr lang="en-US"/>
          </a:p>
        </p:txBody>
      </p:sp>
    </p:spTree>
    <p:extLst>
      <p:ext uri="{BB962C8B-B14F-4D97-AF65-F5344CB8AC3E}">
        <p14:creationId xmlns:p14="http://schemas.microsoft.com/office/powerpoint/2010/main" val="740579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thank the EDJE leadership for inviting me to be a part of your summer meeting—there are many AACTE members in the room, including past and current board members, and I am grateful to them for their engagement and dedication.</a:t>
            </a:r>
          </a:p>
        </p:txBody>
      </p:sp>
      <p:sp>
        <p:nvSpPr>
          <p:cNvPr id="4" name="Slide Number Placeholder 3"/>
          <p:cNvSpPr>
            <a:spLocks noGrp="1"/>
          </p:cNvSpPr>
          <p:nvPr>
            <p:ph type="sldNum" sz="quarter" idx="5"/>
          </p:nvPr>
        </p:nvSpPr>
        <p:spPr/>
        <p:txBody>
          <a:bodyPr/>
          <a:lstStyle/>
          <a:p>
            <a:fld id="{ED5F4E73-3533-4934-9901-A174F42AB443}" type="slidenum">
              <a:rPr lang="en-US" smtClean="0"/>
              <a:t>1</a:t>
            </a:fld>
            <a:endParaRPr lang="en-US"/>
          </a:p>
        </p:txBody>
      </p:sp>
    </p:spTree>
    <p:extLst>
      <p:ext uri="{BB962C8B-B14F-4D97-AF65-F5344CB8AC3E}">
        <p14:creationId xmlns:p14="http://schemas.microsoft.com/office/powerpoint/2010/main" val="15409223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amend this slightly to say that the origins of the movement to censor started with the Written in 1971 to the U.S. Chamber of Commerce, the Lewis Powell Memo was a blueprint for corporate domination of American Democracy.</a:t>
            </a:r>
          </a:p>
        </p:txBody>
      </p:sp>
      <p:sp>
        <p:nvSpPr>
          <p:cNvPr id="4" name="Slide Number Placeholder 3"/>
          <p:cNvSpPr>
            <a:spLocks noGrp="1"/>
          </p:cNvSpPr>
          <p:nvPr>
            <p:ph type="sldNum" sz="quarter" idx="5"/>
          </p:nvPr>
        </p:nvSpPr>
        <p:spPr/>
        <p:txBody>
          <a:bodyPr/>
          <a:lstStyle/>
          <a:p>
            <a:fld id="{ED5F4E73-3533-4934-9901-A174F42AB443}" type="slidenum">
              <a:rPr lang="en-US" smtClean="0"/>
              <a:t>12</a:t>
            </a:fld>
            <a:endParaRPr lang="en-US"/>
          </a:p>
        </p:txBody>
      </p:sp>
    </p:spTree>
    <p:extLst>
      <p:ext uri="{BB962C8B-B14F-4D97-AF65-F5344CB8AC3E}">
        <p14:creationId xmlns:p14="http://schemas.microsoft.com/office/powerpoint/2010/main" val="1376495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discussed some of these already</a:t>
            </a:r>
          </a:p>
        </p:txBody>
      </p:sp>
      <p:sp>
        <p:nvSpPr>
          <p:cNvPr id="4" name="Slide Number Placeholder 3"/>
          <p:cNvSpPr>
            <a:spLocks noGrp="1"/>
          </p:cNvSpPr>
          <p:nvPr>
            <p:ph type="sldNum" sz="quarter" idx="5"/>
          </p:nvPr>
        </p:nvSpPr>
        <p:spPr/>
        <p:txBody>
          <a:bodyPr/>
          <a:lstStyle/>
          <a:p>
            <a:fld id="{ED5F4E73-3533-4934-9901-A174F42AB443}" type="slidenum">
              <a:rPr lang="en-US" smtClean="0"/>
              <a:t>13</a:t>
            </a:fld>
            <a:endParaRPr lang="en-US"/>
          </a:p>
        </p:txBody>
      </p:sp>
    </p:spTree>
    <p:extLst>
      <p:ext uri="{BB962C8B-B14F-4D97-AF65-F5344CB8AC3E}">
        <p14:creationId xmlns:p14="http://schemas.microsoft.com/office/powerpoint/2010/main" val="2985651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yesterday’s article in the Wall St. Journal that lays out exorbitant costs public higher education institution have made in what the paper considers frivolous investments, debunking the claim that increased tuition costs are the fault of state cuts.</a:t>
            </a:r>
          </a:p>
        </p:txBody>
      </p:sp>
      <p:sp>
        <p:nvSpPr>
          <p:cNvPr id="4" name="Slide Number Placeholder 3"/>
          <p:cNvSpPr>
            <a:spLocks noGrp="1"/>
          </p:cNvSpPr>
          <p:nvPr>
            <p:ph type="sldNum" sz="quarter" idx="5"/>
          </p:nvPr>
        </p:nvSpPr>
        <p:spPr/>
        <p:txBody>
          <a:bodyPr/>
          <a:lstStyle/>
          <a:p>
            <a:fld id="{ED5F4E73-3533-4934-9901-A174F42AB443}" type="slidenum">
              <a:rPr lang="en-US" smtClean="0"/>
              <a:t>17</a:t>
            </a:fld>
            <a:endParaRPr lang="en-US"/>
          </a:p>
        </p:txBody>
      </p:sp>
    </p:spTree>
    <p:extLst>
      <p:ext uri="{BB962C8B-B14F-4D97-AF65-F5344CB8AC3E}">
        <p14:creationId xmlns:p14="http://schemas.microsoft.com/office/powerpoint/2010/main" val="34741475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examples of written advocacy—also there are groups of university president, governing boards, and others convening to fight the good fight here</a:t>
            </a:r>
          </a:p>
        </p:txBody>
      </p:sp>
      <p:sp>
        <p:nvSpPr>
          <p:cNvPr id="4" name="Slide Number Placeholder 3"/>
          <p:cNvSpPr>
            <a:spLocks noGrp="1"/>
          </p:cNvSpPr>
          <p:nvPr>
            <p:ph type="sldNum" sz="quarter" idx="5"/>
          </p:nvPr>
        </p:nvSpPr>
        <p:spPr/>
        <p:txBody>
          <a:bodyPr/>
          <a:lstStyle/>
          <a:p>
            <a:fld id="{ED5F4E73-3533-4934-9901-A174F42AB443}" type="slidenum">
              <a:rPr lang="en-US" smtClean="0"/>
              <a:t>18</a:t>
            </a:fld>
            <a:endParaRPr lang="en-US"/>
          </a:p>
        </p:txBody>
      </p:sp>
    </p:spTree>
    <p:extLst>
      <p:ext uri="{BB962C8B-B14F-4D97-AF65-F5344CB8AC3E}">
        <p14:creationId xmlns:p14="http://schemas.microsoft.com/office/powerpoint/2010/main" val="7321493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Given the conversations you’ve been having, and the strategies described, please now spend the last few minutes identifying THREE advocacy strategies you believe EDJE can and could engage in </a:t>
            </a:r>
            <a:r>
              <a:rPr lang="en-US"/>
              <a:t>immeediately</a:t>
            </a:r>
          </a:p>
        </p:txBody>
      </p:sp>
      <p:sp>
        <p:nvSpPr>
          <p:cNvPr id="4" name="Slide Number Placeholder 3"/>
          <p:cNvSpPr>
            <a:spLocks noGrp="1"/>
          </p:cNvSpPr>
          <p:nvPr>
            <p:ph type="sldNum" sz="quarter" idx="5"/>
          </p:nvPr>
        </p:nvSpPr>
        <p:spPr/>
        <p:txBody>
          <a:bodyPr/>
          <a:lstStyle/>
          <a:p>
            <a:fld id="{ED5F4E73-3533-4934-9901-A174F42AB443}" type="slidenum">
              <a:rPr lang="en-US" smtClean="0"/>
              <a:t>20</a:t>
            </a:fld>
            <a:endParaRPr lang="en-US"/>
          </a:p>
        </p:txBody>
      </p:sp>
    </p:spTree>
    <p:extLst>
      <p:ext uri="{BB962C8B-B14F-4D97-AF65-F5344CB8AC3E}">
        <p14:creationId xmlns:p14="http://schemas.microsoft.com/office/powerpoint/2010/main" val="650142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AACTE members list our advocacy work as their number 1 member benefit. Today I will review what advocacy is and isn’t, and why it matters. I will give you examples of AACTE’s advocacy tools, some of which can be used by member institutions or replicated by EDJE. And then I would like to take what you learned from you last session on censorship legislation and efforts and apply those learnings to advocacy that EDJE can engage in . . .</a:t>
            </a:r>
          </a:p>
        </p:txBody>
      </p:sp>
      <p:sp>
        <p:nvSpPr>
          <p:cNvPr id="4" name="Slide Number Placeholder 3"/>
          <p:cNvSpPr>
            <a:spLocks noGrp="1"/>
          </p:cNvSpPr>
          <p:nvPr>
            <p:ph type="sldNum" sz="quarter" idx="5"/>
          </p:nvPr>
        </p:nvSpPr>
        <p:spPr/>
        <p:txBody>
          <a:bodyPr/>
          <a:lstStyle/>
          <a:p>
            <a:fld id="{ED5F4E73-3533-4934-9901-A174F42AB443}" type="slidenum">
              <a:rPr lang="en-US" smtClean="0"/>
              <a:t>2</a:t>
            </a:fld>
            <a:endParaRPr lang="en-US"/>
          </a:p>
        </p:txBody>
      </p:sp>
    </p:spTree>
    <p:extLst>
      <p:ext uri="{BB962C8B-B14F-4D97-AF65-F5344CB8AC3E}">
        <p14:creationId xmlns:p14="http://schemas.microsoft.com/office/powerpoint/2010/main" val="1379057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b="0" dirty="0">
                <a:latin typeface="+mn-lt"/>
              </a:rPr>
              <a:t>Let’s start with some definitions:</a:t>
            </a:r>
          </a:p>
          <a:p>
            <a:pPr marL="285750" lvl="0" indent="-285750">
              <a:buFont typeface="Arial" panose="020B0604020202020204" pitchFamily="34" charset="0"/>
              <a:buChar char="•"/>
            </a:pPr>
            <a:endParaRPr lang="en-US" sz="1200" b="0" dirty="0">
              <a:latin typeface="+mn-lt"/>
            </a:endParaRPr>
          </a:p>
          <a:p>
            <a:pPr marL="0" lvl="0" indent="0">
              <a:buFont typeface="Arial" panose="020B0604020202020204" pitchFamily="34" charset="0"/>
              <a:buNone/>
            </a:pPr>
            <a:r>
              <a:rPr lang="en-US" sz="1200" b="1" dirty="0">
                <a:latin typeface="+mn-lt"/>
              </a:rPr>
              <a:t>Lobbying</a:t>
            </a:r>
            <a:r>
              <a:rPr lang="en-US" sz="1200" b="0" dirty="0">
                <a:latin typeface="+mn-lt"/>
              </a:rPr>
              <a:t> as an activity that involves direct attempts to influence specific legislation or government policies.</a:t>
            </a:r>
            <a:endParaRPr lang="en-US" sz="1200" b="0" dirty="0">
              <a:effectLst/>
              <a:latin typeface="+mn-lt"/>
            </a:endParaRPr>
          </a:p>
          <a:p>
            <a:pPr marL="0" lvl="0" indent="0">
              <a:buFont typeface="Arial" panose="020B0604020202020204" pitchFamily="34" charset="0"/>
              <a:buNone/>
            </a:pPr>
            <a:endParaRPr lang="en-US" sz="1200" b="1" dirty="0">
              <a:latin typeface="+mn-lt"/>
            </a:endParaRPr>
          </a:p>
          <a:p>
            <a:pPr marL="0" lvl="0" indent="0">
              <a:buFont typeface="Arial" panose="020B0604020202020204" pitchFamily="34" charset="0"/>
              <a:buNone/>
            </a:pPr>
            <a:r>
              <a:rPr lang="en-US" sz="1200" b="1" dirty="0">
                <a:latin typeface="+mn-lt"/>
              </a:rPr>
              <a:t>Advocacy</a:t>
            </a:r>
            <a:r>
              <a:rPr lang="en-US" sz="1200" b="0" dirty="0">
                <a:latin typeface="+mn-lt"/>
              </a:rPr>
              <a:t> involves promoting a specific cause or issue, raising awareness, and educating the public or policymakers about a particular topic.</a:t>
            </a:r>
          </a:p>
          <a:p>
            <a:pPr marL="285750" lvl="0" indent="-285750">
              <a:buFont typeface="Arial" panose="020B0604020202020204" pitchFamily="34" charset="0"/>
              <a:buChar char="•"/>
            </a:pPr>
            <a:endParaRPr lang="en-US" sz="1200" b="0" dirty="0">
              <a:latin typeface="+mn-lt"/>
            </a:endParaRPr>
          </a:p>
          <a:p>
            <a:pPr marL="0" lvl="0" indent="0">
              <a:buFont typeface="Arial" panose="020B0604020202020204" pitchFamily="34" charset="0"/>
              <a:buNone/>
            </a:pPr>
            <a:r>
              <a:rPr lang="en-US" sz="1200" b="1" dirty="0">
                <a:latin typeface="+mn-lt"/>
              </a:rPr>
              <a:t>Note: </a:t>
            </a:r>
            <a:r>
              <a:rPr lang="en-US" sz="1200" b="0" dirty="0">
                <a:latin typeface="+mn-lt"/>
              </a:rPr>
              <a:t>There are some rules governing lobbying efforts for </a:t>
            </a:r>
            <a:r>
              <a:rPr lang="en-US" b="0" i="0" dirty="0">
                <a:solidFill>
                  <a:srgbClr val="374151"/>
                </a:solidFill>
                <a:effectLst/>
                <a:latin typeface="Söhne"/>
              </a:rPr>
              <a:t>501(c)(3) organizations. I am not sure if EDJE is a 501 C-3 but AACTE is. As such, there are limits to how much time and human/fiscal resources the association can devote to this work. Additionally, AACTE must remain non-partisan. The association can support or oppose legislation but not based on identifying specific party affiliations</a:t>
            </a:r>
          </a:p>
          <a:p>
            <a:pPr marL="0" lvl="0" indent="0">
              <a:buFont typeface="Arial" panose="020B0604020202020204" pitchFamily="34" charset="0"/>
              <a:buNone/>
            </a:pPr>
            <a:r>
              <a:rPr lang="en-US" b="0" i="0" dirty="0">
                <a:solidFill>
                  <a:srgbClr val="374151"/>
                </a:solidFill>
                <a:effectLst/>
                <a:latin typeface="Söhne"/>
              </a:rPr>
              <a:t>. </a:t>
            </a:r>
          </a:p>
          <a:p>
            <a:r>
              <a:rPr lang="en-US" dirty="0"/>
              <a:t>EDJE is an organization that can focus on advocacy.</a:t>
            </a:r>
          </a:p>
          <a:p>
            <a:endParaRPr lang="en-US" dirty="0"/>
          </a:p>
          <a:p>
            <a:r>
              <a:rPr lang="en-US" dirty="0"/>
              <a:t>Overall, there are three key aspects to remember: </a:t>
            </a:r>
          </a:p>
          <a:p>
            <a:pPr marL="228600" indent="-228600">
              <a:buAutoNum type="arabicPeriod"/>
            </a:pPr>
            <a:r>
              <a:rPr lang="en-US" dirty="0"/>
              <a:t>Advocacy is organized action in support of an idea or cause</a:t>
            </a:r>
          </a:p>
          <a:p>
            <a:pPr marL="228600" indent="-228600">
              <a:buAutoNum type="arabicPeriod"/>
            </a:pPr>
            <a:r>
              <a:rPr lang="en-US" dirty="0"/>
              <a:t>advocacy is constituents educating elected officials or other stakeholders on important issues, and </a:t>
            </a:r>
          </a:p>
          <a:p>
            <a:pPr marL="228600" indent="-228600">
              <a:buAutoNum type="arabicPeriod"/>
            </a:pPr>
            <a:r>
              <a:rPr lang="en-US" dirty="0"/>
              <a:t>advocacy is establishing ongoing and trusting relationships.</a:t>
            </a:r>
          </a:p>
          <a:p>
            <a:endParaRPr lang="en-US" dirty="0"/>
          </a:p>
          <a:p>
            <a:r>
              <a:rPr lang="en-US" dirty="0"/>
              <a:t>Why does advocacy matter? It is using our voices as committed and informed champions for our mission. It is about relationship building and becoming a trusted source to ensure our priorities are heard, our communities are represented, and that good ideas are funded/supported.</a:t>
            </a:r>
          </a:p>
          <a:p>
            <a:endParaRPr lang="en-US" dirty="0"/>
          </a:p>
          <a:p>
            <a:r>
              <a:rPr lang="en-US" b="1" dirty="0"/>
              <a:t>QUESTION: Who is the strongest voice of your message? </a:t>
            </a:r>
            <a:endParaRPr lang="en-US" sz="1200" b="1" dirty="0">
              <a:latin typeface="+mn-lt"/>
              <a:cs typeface="Calibri"/>
            </a:endParaRPr>
          </a:p>
          <a:p>
            <a:endParaRPr lang="en-US" dirty="0"/>
          </a:p>
        </p:txBody>
      </p:sp>
      <p:sp>
        <p:nvSpPr>
          <p:cNvPr id="4" name="Slide Number Placeholder 3"/>
          <p:cNvSpPr>
            <a:spLocks noGrp="1"/>
          </p:cNvSpPr>
          <p:nvPr>
            <p:ph type="sldNum" sz="quarter" idx="5"/>
          </p:nvPr>
        </p:nvSpPr>
        <p:spPr/>
        <p:txBody>
          <a:bodyPr/>
          <a:lstStyle/>
          <a:p>
            <a:fld id="{ED5F4E73-3533-4934-9901-A174F42AB443}" type="slidenum">
              <a:rPr lang="en-US" smtClean="0"/>
              <a:t>3</a:t>
            </a:fld>
            <a:endParaRPr lang="en-US"/>
          </a:p>
        </p:txBody>
      </p:sp>
    </p:spTree>
    <p:extLst>
      <p:ext uri="{BB962C8B-B14F-4D97-AF65-F5344CB8AC3E}">
        <p14:creationId xmlns:p14="http://schemas.microsoft.com/office/powerpoint/2010/main" val="3093883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b="0" dirty="0">
                <a:effectLst/>
                <a:latin typeface="-apple-system"/>
              </a:rPr>
              <a:t>One of the biggest misconceptions about advocacy is the belief that advocacy is limited to traditional lobbying activities or that it requires direct engagement with policymakers only. This misconception can lead to underutilization of advocacy strategies and missed opportunities to advance the association's goals.</a:t>
            </a:r>
          </a:p>
          <a:p>
            <a:pPr rtl="0"/>
            <a:endParaRPr lang="en-US" b="0" dirty="0">
              <a:effectLst/>
              <a:latin typeface="-apple-system"/>
            </a:endParaRPr>
          </a:p>
          <a:p>
            <a:pPr rtl="0"/>
            <a:r>
              <a:rPr lang="en-US" b="0" dirty="0">
                <a:effectLst/>
                <a:latin typeface="-apple-system"/>
              </a:rPr>
              <a:t>The reality is that advocacy encompasses a much broader range of activities beyond direct lobbying and can be a powerful tool for associations to achieve their objectives. Some common misconceptions you might hear or have heard include:</a:t>
            </a:r>
          </a:p>
          <a:p>
            <a:pPr rtl="0"/>
            <a:endParaRPr lang="en-US" b="0" dirty="0">
              <a:effectLst/>
              <a:latin typeface="-apple-system"/>
            </a:endParaRPr>
          </a:p>
          <a:p>
            <a:pPr rtl="0"/>
            <a:r>
              <a:rPr lang="en-US" b="1" dirty="0">
                <a:effectLst/>
                <a:latin typeface="-apple-system"/>
              </a:rPr>
              <a:t>Advocacy Is Only Lobbying: </a:t>
            </a:r>
            <a:r>
              <a:rPr lang="en-US" b="0" dirty="0">
                <a:effectLst/>
                <a:latin typeface="-apple-system"/>
              </a:rPr>
              <a:t>While lobbying is a specific form of advocacy that involves direct engagement with policymakers to influence legislation, advocacy itself is much more diverse. It includes activities such as public education campaigns, media outreach, grassroots mobilization, coalition building, and raising awareness about issues related to the association's mission.</a:t>
            </a:r>
          </a:p>
          <a:p>
            <a:pPr rtl="0"/>
            <a:r>
              <a:rPr lang="en-US" b="1" dirty="0">
                <a:effectLst/>
                <a:latin typeface="-apple-system"/>
              </a:rPr>
              <a:t>Advocacy Is Not for Us: </a:t>
            </a:r>
            <a:r>
              <a:rPr lang="en-US" b="0" dirty="0">
                <a:effectLst/>
                <a:latin typeface="-apple-system"/>
              </a:rPr>
              <a:t>Some association members may believe that advocacy is solely for large organizations or well-established groups. In reality, advocacy can be effective for associations of all sizes and across various industries or causes. Even smaller associations can have a significant impact through strategic advocacy efforts.</a:t>
            </a:r>
          </a:p>
          <a:p>
            <a:pPr rtl="0"/>
            <a:r>
              <a:rPr lang="en-US" b="1" dirty="0">
                <a:effectLst/>
                <a:latin typeface="-apple-system"/>
              </a:rPr>
              <a:t>Advocacy Is Too Political: </a:t>
            </a:r>
            <a:r>
              <a:rPr lang="en-US" b="0" dirty="0">
                <a:effectLst/>
                <a:latin typeface="-apple-system"/>
              </a:rPr>
              <a:t>There might be a misconception that advocacy involves partisan politics or taking a stance on controversial issues. While some advocacy efforts may be related to policy matters, associations can focus on nonpartisan advocacy to advance their mission without getting entangled in partisan debates.</a:t>
            </a:r>
          </a:p>
          <a:p>
            <a:pPr rtl="0"/>
            <a:r>
              <a:rPr lang="en-US" b="1" dirty="0">
                <a:effectLst/>
                <a:latin typeface="-apple-system"/>
              </a:rPr>
              <a:t>Advocacy Is Resource-Intensive: </a:t>
            </a:r>
            <a:r>
              <a:rPr lang="en-US" b="0" dirty="0">
                <a:effectLst/>
                <a:latin typeface="-apple-system"/>
              </a:rPr>
              <a:t>Some association members might view advocacy as a resource-intensive endeavor that requires significant financial investment and staff time. While advocacy efforts do require planning and resources, they can be tailored to suit the association's capacity and budget.</a:t>
            </a:r>
          </a:p>
          <a:p>
            <a:pPr rtl="0"/>
            <a:r>
              <a:rPr lang="en-US" b="1" dirty="0">
                <a:effectLst/>
                <a:latin typeface="-apple-system"/>
              </a:rPr>
              <a:t>Advocacy Is a One-Time Effort: </a:t>
            </a:r>
            <a:r>
              <a:rPr lang="en-US" b="0" dirty="0">
                <a:effectLst/>
                <a:latin typeface="-apple-system"/>
              </a:rPr>
              <a:t>Advocacy is an ongoing process rather than a one-time event. Building relationships with policymakers and stakeholders, educating the public, and advocating for change often require sustained efforts over time.</a:t>
            </a:r>
          </a:p>
          <a:p>
            <a:pPr rtl="0"/>
            <a:r>
              <a:rPr lang="en-US" b="1" dirty="0">
                <a:effectLst/>
                <a:latin typeface="-apple-system"/>
              </a:rPr>
              <a:t>Our Members Are Not Interested in Advocacy or Don’t Feel They Can Do Advocacy: </a:t>
            </a:r>
            <a:r>
              <a:rPr lang="en-US" b="0" dirty="0">
                <a:effectLst/>
                <a:latin typeface="-apple-system"/>
              </a:rPr>
              <a:t>There might be a misconception that association members are not interested in advocacy or that advocacy is not relevant to their concerns. In reality, many members are likely to be passionate about issues affecting their industry or profession and may be supportive of advocacy initiatives.</a:t>
            </a:r>
          </a:p>
          <a:p>
            <a:pPr rtl="0"/>
            <a:endParaRPr lang="en-US" b="0" dirty="0">
              <a:effectLst/>
              <a:latin typeface="-apple-system"/>
            </a:endParaRPr>
          </a:p>
          <a:p>
            <a:pPr rtl="0"/>
            <a:r>
              <a:rPr lang="en-US" b="0" dirty="0">
                <a:effectLst/>
                <a:latin typeface="-apple-system"/>
              </a:rPr>
              <a:t>Overcoming these misconceptions requires education and communication within the association. Association leaders and advocates can take steps to demystify advocacy, highlight its diverse forms, and demonstrate its potential to bring about positive change. By promoting a clear understanding of advocacy and its benefits, associations can effectively engage their members in advocacy efforts that align with their mission and contribute to the collective success of the organization. Anyone can share your value and the mission of your organization and the impact. It’s if they are given the right tools, how will they use them.</a:t>
            </a:r>
          </a:p>
          <a:p>
            <a:pPr marL="171450" indent="-171450" rtl="0">
              <a:buFontTx/>
              <a:buChar char="-"/>
            </a:pPr>
            <a:endParaRPr lang="en-US" b="1" dirty="0">
              <a:effectLst/>
              <a:latin typeface="-apple-system"/>
            </a:endParaRPr>
          </a:p>
          <a:p>
            <a:pPr rtl="0"/>
            <a:br>
              <a:rPr lang="en-US" dirty="0">
                <a:effectLst/>
                <a:latin typeface="-apple-system"/>
              </a:rPr>
            </a:br>
            <a:endParaRPr lang="en-US" dirty="0">
              <a:effectLst/>
              <a:latin typeface="-apple-system"/>
            </a:endParaRPr>
          </a:p>
          <a:p>
            <a:endParaRPr lang="en-US" dirty="0"/>
          </a:p>
        </p:txBody>
      </p:sp>
      <p:sp>
        <p:nvSpPr>
          <p:cNvPr id="4" name="Slide Number Placeholder 3"/>
          <p:cNvSpPr>
            <a:spLocks noGrp="1"/>
          </p:cNvSpPr>
          <p:nvPr>
            <p:ph type="sldNum" sz="quarter" idx="5"/>
          </p:nvPr>
        </p:nvSpPr>
        <p:spPr/>
        <p:txBody>
          <a:bodyPr/>
          <a:lstStyle/>
          <a:p>
            <a:fld id="{ED5F4E73-3533-4934-9901-A174F42AB443}" type="slidenum">
              <a:rPr lang="en-US" smtClean="0"/>
              <a:t>4</a:t>
            </a:fld>
            <a:endParaRPr lang="en-US"/>
          </a:p>
        </p:txBody>
      </p:sp>
    </p:spTree>
    <p:extLst>
      <p:ext uri="{BB962C8B-B14F-4D97-AF65-F5344CB8AC3E}">
        <p14:creationId xmlns:p14="http://schemas.microsoft.com/office/powerpoint/2010/main" val="481567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some roadblocks that hinder advocacy within your association/organization? Some roadblocks we have had to consider include:</a:t>
            </a:r>
          </a:p>
          <a:p>
            <a:pPr marL="171450" indent="-171450">
              <a:buFont typeface="Arial" panose="020B0604020202020204" pitchFamily="34" charset="0"/>
              <a:buChar char="•"/>
            </a:pPr>
            <a:r>
              <a:rPr lang="en-US" b="1" dirty="0"/>
              <a:t>Political environment: </a:t>
            </a:r>
            <a:r>
              <a:rPr lang="en-US" dirty="0"/>
              <a:t>Shifting priorities, government shutdowns, difficulty getting on agendas</a:t>
            </a:r>
          </a:p>
          <a:p>
            <a:pPr marL="171450" indent="-171450">
              <a:buFont typeface="Arial" panose="020B0604020202020204" pitchFamily="34" charset="0"/>
              <a:buChar char="•"/>
            </a:pPr>
            <a:r>
              <a:rPr lang="en-US" b="1" dirty="0"/>
              <a:t>Lack of awareness: </a:t>
            </a:r>
            <a:r>
              <a:rPr lang="en-US" dirty="0"/>
              <a:t>Some of our association members did not fully understand the importance and impact of advocacy efforts or how to participate</a:t>
            </a:r>
          </a:p>
          <a:p>
            <a:pPr marL="171450" indent="-171450">
              <a:buFont typeface="Arial" panose="020B0604020202020204" pitchFamily="34" charset="0"/>
              <a:buChar char="•"/>
            </a:pPr>
            <a:r>
              <a:rPr lang="en-US" b="1" dirty="0"/>
              <a:t>Resource constraints: </a:t>
            </a:r>
            <a:r>
              <a:rPr lang="en-US" dirty="0"/>
              <a:t>We are a small organization and have limited time within our organization</a:t>
            </a:r>
          </a:p>
          <a:p>
            <a:pPr marL="171450" indent="-171450">
              <a:buFont typeface="Arial" panose="020B0604020202020204" pitchFamily="34" charset="0"/>
              <a:buChar char="•"/>
            </a:pPr>
            <a:r>
              <a:rPr lang="en-US" b="1" dirty="0"/>
              <a:t>Lack of focus: </a:t>
            </a:r>
            <a:r>
              <a:rPr lang="en-US" dirty="0"/>
              <a:t>We did not have an overall strategy or combined efforts so some of our programs were suffering from scope creep. </a:t>
            </a:r>
          </a:p>
          <a:p>
            <a:pPr marL="171450" indent="-171450">
              <a:buFont typeface="Arial" panose="020B0604020202020204" pitchFamily="34" charset="0"/>
              <a:buChar char="•"/>
            </a:pPr>
            <a:r>
              <a:rPr lang="en-US" dirty="0"/>
              <a:t>Not speaking in kitchen-table terms: this is the curse of many of us in the academy. We have to make our message clear and concise, in language the general public can understand</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Two examples: NWSA, Hunt-Kean Fellows</a:t>
            </a:r>
          </a:p>
        </p:txBody>
      </p:sp>
      <p:sp>
        <p:nvSpPr>
          <p:cNvPr id="4" name="Slide Number Placeholder 3"/>
          <p:cNvSpPr>
            <a:spLocks noGrp="1"/>
          </p:cNvSpPr>
          <p:nvPr>
            <p:ph type="sldNum" sz="quarter" idx="5"/>
          </p:nvPr>
        </p:nvSpPr>
        <p:spPr/>
        <p:txBody>
          <a:bodyPr/>
          <a:lstStyle/>
          <a:p>
            <a:fld id="{ED5F4E73-3533-4934-9901-A174F42AB443}" type="slidenum">
              <a:rPr lang="en-US" smtClean="0"/>
              <a:t>5</a:t>
            </a:fld>
            <a:endParaRPr lang="en-US"/>
          </a:p>
        </p:txBody>
      </p:sp>
    </p:spTree>
    <p:extLst>
      <p:ext uri="{BB962C8B-B14F-4D97-AF65-F5344CB8AC3E}">
        <p14:creationId xmlns:p14="http://schemas.microsoft.com/office/powerpoint/2010/main" val="2601977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Break up into groups of five to discuss the following question, I will give you around five minutes, and then we’ll do a quick reporting out.</a:t>
            </a:r>
          </a:p>
        </p:txBody>
      </p:sp>
      <p:sp>
        <p:nvSpPr>
          <p:cNvPr id="4" name="Slide Number Placeholder 3"/>
          <p:cNvSpPr>
            <a:spLocks noGrp="1"/>
          </p:cNvSpPr>
          <p:nvPr>
            <p:ph type="sldNum" sz="quarter" idx="5"/>
          </p:nvPr>
        </p:nvSpPr>
        <p:spPr/>
        <p:txBody>
          <a:bodyPr/>
          <a:lstStyle/>
          <a:p>
            <a:fld id="{ED5F4E73-3533-4934-9901-A174F42AB443}" type="slidenum">
              <a:rPr lang="en-US" smtClean="0"/>
              <a:t>6</a:t>
            </a:fld>
            <a:endParaRPr lang="en-US"/>
          </a:p>
        </p:txBody>
      </p:sp>
    </p:spTree>
    <p:extLst>
      <p:ext uri="{BB962C8B-B14F-4D97-AF65-F5344CB8AC3E}">
        <p14:creationId xmlns:p14="http://schemas.microsoft.com/office/powerpoint/2010/main" val="3812983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Community Involvement: </a:t>
            </a:r>
            <a:r>
              <a:rPr lang="en-US" dirty="0"/>
              <a:t>Engage with committees, colleagues, and other stakeholders to build a supportive community around your advocacy causes. In our case, we had to update and inform multiple committees and our board of directors so they could become ambassadors for our newly envisioned program. Also consider providing training and resource materials for your community. </a:t>
            </a:r>
          </a:p>
          <a:p>
            <a:r>
              <a:rPr lang="en-US" dirty="0"/>
              <a:t>	</a:t>
            </a:r>
          </a:p>
          <a:p>
            <a:r>
              <a:rPr lang="en-US" b="1" dirty="0"/>
              <a:t>Comfortability with Others: </a:t>
            </a:r>
            <a:r>
              <a:rPr lang="en-US" dirty="0"/>
              <a:t>Foster authentic relationships beyond staff members to create a sense of trust and camaraderie within the community. We often have students who express concern when approaching legislators or other “authorities” because they don’t feel they are on equal footing or don’t know how to approach them. We tried to create opportunities to practice in our trainings in order to build confidence and also made sure to emphasize that each person has an important story to tell and that part of the job of people like government/state legislators, funding agencies, etc. is to hear from constituents.</a:t>
            </a:r>
          </a:p>
          <a:p>
            <a:endParaRPr lang="en-US" b="1" dirty="0"/>
          </a:p>
          <a:p>
            <a:r>
              <a:rPr lang="en-US" b="1" dirty="0"/>
              <a:t>Humanizing the Data: </a:t>
            </a:r>
            <a:r>
              <a:rPr lang="en-US" dirty="0"/>
              <a:t>Go beyond presenting research and numbers; showcase how the research impacts individuals personally to give it more life and relevance.</a:t>
            </a:r>
          </a:p>
          <a:p>
            <a:r>
              <a:rPr lang="en-US" dirty="0"/>
              <a:t>	</a:t>
            </a:r>
          </a:p>
          <a:p>
            <a:r>
              <a:rPr lang="en-US" b="1" dirty="0"/>
              <a:t>Amplifying Your Voice: </a:t>
            </a:r>
            <a:r>
              <a:rPr lang="en-US" dirty="0"/>
              <a:t>Combine efforts and collaborate with other societies or groups to have a more significant impact on advocacy goals. Avoid working in isolation and seek opportunities for partnerships and alliances to expand the reach and influence of the advocacy message.</a:t>
            </a:r>
          </a:p>
          <a:p>
            <a:endParaRPr lang="en-US" b="1" dirty="0"/>
          </a:p>
          <a:p>
            <a:r>
              <a:rPr lang="en-US" b="1" dirty="0"/>
              <a:t>Frequent and Varied Touchpoints: </a:t>
            </a:r>
            <a:r>
              <a:rPr lang="en-US" dirty="0"/>
              <a:t>Emphasize the need for year-round advocacy efforts instead of a "one and done" approach. Leverage a variety of communication channels.</a:t>
            </a:r>
          </a:p>
          <a:p>
            <a:r>
              <a:rPr lang="en-US" dirty="0"/>
              <a:t>	</a:t>
            </a:r>
          </a:p>
          <a:p>
            <a:endParaRPr lang="en-US" dirty="0"/>
          </a:p>
        </p:txBody>
      </p:sp>
      <p:sp>
        <p:nvSpPr>
          <p:cNvPr id="4" name="Slide Number Placeholder 3"/>
          <p:cNvSpPr>
            <a:spLocks noGrp="1"/>
          </p:cNvSpPr>
          <p:nvPr>
            <p:ph type="sldNum" sz="quarter" idx="5"/>
          </p:nvPr>
        </p:nvSpPr>
        <p:spPr/>
        <p:txBody>
          <a:bodyPr/>
          <a:lstStyle/>
          <a:p>
            <a:fld id="{ED5F4E73-3533-4934-9901-A174F42AB443}" type="slidenum">
              <a:rPr lang="en-US" smtClean="0"/>
              <a:t>7</a:t>
            </a:fld>
            <a:endParaRPr lang="en-US"/>
          </a:p>
        </p:txBody>
      </p:sp>
    </p:spTree>
    <p:extLst>
      <p:ext uri="{BB962C8B-B14F-4D97-AF65-F5344CB8AC3E}">
        <p14:creationId xmlns:p14="http://schemas.microsoft.com/office/powerpoint/2010/main" val="1619675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5F4E73-3533-4934-9901-A174F42AB443}" type="slidenum">
              <a:rPr lang="en-US" smtClean="0"/>
              <a:t>10</a:t>
            </a:fld>
            <a:endParaRPr lang="en-US"/>
          </a:p>
        </p:txBody>
      </p:sp>
    </p:spTree>
    <p:extLst>
      <p:ext uri="{BB962C8B-B14F-4D97-AF65-F5344CB8AC3E}">
        <p14:creationId xmlns:p14="http://schemas.microsoft.com/office/powerpoint/2010/main" val="2755524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add to Christine </a:t>
            </a:r>
            <a:r>
              <a:rPr lang="en-US" dirty="0" err="1"/>
              <a:t>Sleeter</a:t>
            </a:r>
            <a:r>
              <a:rPr lang="en-US" dirty="0"/>
              <a:t> and Z-</a:t>
            </a:r>
            <a:r>
              <a:rPr lang="en-US" dirty="0" err="1"/>
              <a:t>Nicolazzo’s</a:t>
            </a:r>
            <a:r>
              <a:rPr lang="en-US" dirty="0"/>
              <a:t> presentation I am going to add to their maps of anti-CRT and anti-trans legislation. The next slides are from PEN America, and AACTE is founding member of the Freedom to Learn Coalition co-led by PEN America, Lumina Foundation, and the American Council on Education –ACE.</a:t>
            </a:r>
          </a:p>
        </p:txBody>
      </p:sp>
      <p:sp>
        <p:nvSpPr>
          <p:cNvPr id="4" name="Slide Number Placeholder 3"/>
          <p:cNvSpPr>
            <a:spLocks noGrp="1"/>
          </p:cNvSpPr>
          <p:nvPr>
            <p:ph type="sldNum" sz="quarter" idx="5"/>
          </p:nvPr>
        </p:nvSpPr>
        <p:spPr/>
        <p:txBody>
          <a:bodyPr/>
          <a:lstStyle/>
          <a:p>
            <a:fld id="{ED5F4E73-3533-4934-9901-A174F42AB443}" type="slidenum">
              <a:rPr lang="en-US" smtClean="0"/>
              <a:t>11</a:t>
            </a:fld>
            <a:endParaRPr lang="en-US"/>
          </a:p>
        </p:txBody>
      </p:sp>
    </p:spTree>
    <p:extLst>
      <p:ext uri="{BB962C8B-B14F-4D97-AF65-F5344CB8AC3E}">
        <p14:creationId xmlns:p14="http://schemas.microsoft.com/office/powerpoint/2010/main" val="26674606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tile tx="0" ty="10160000" sx="55900" sy="559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1000" y="647440"/>
            <a:ext cx="8653649" cy="3429000"/>
          </a:xfrm>
          <a:noFill/>
          <a:effectLst>
            <a:outerShdw blurRad="50800" dist="12700" dir="5400000" algn="ctr" rotWithShape="0">
              <a:schemeClr val="tx1">
                <a:alpha val="15000"/>
              </a:schemeClr>
            </a:outerShdw>
          </a:effectLst>
        </p:spPr>
        <p:txBody>
          <a:bodyPr>
            <a:normAutofit/>
          </a:bodyPr>
          <a:lstStyle>
            <a:lvl1pPr>
              <a:defRPr sz="3300" b="1" spc="-113" baseline="0">
                <a:solidFill>
                  <a:schemeClr val="accent6">
                    <a:lumMod val="75000"/>
                  </a:schemeClr>
                </a:solidFill>
                <a:effectLst/>
                <a:latin typeface="Century Gothic" pitchFamily="34" charset="0"/>
                <a:cs typeface="Arial" pitchFamily="34" charset="0"/>
              </a:defRPr>
            </a:lvl1pPr>
          </a:lstStyle>
          <a:p>
            <a:r>
              <a:rPr lang="en-US" dirty="0"/>
              <a:t>ADVOCACY IN THE BACKLASH</a:t>
            </a:r>
            <a:br>
              <a:rPr lang="en-US" dirty="0"/>
            </a:br>
            <a:br>
              <a:rPr lang="en-US" dirty="0"/>
            </a:br>
            <a:r>
              <a:rPr lang="en-US" dirty="0"/>
              <a:t>Lynn M. Gangone, EdD CAE</a:t>
            </a:r>
            <a:br>
              <a:rPr lang="en-US" dirty="0"/>
            </a:br>
            <a:r>
              <a:rPr lang="en-US" dirty="0"/>
              <a:t>Presentation to the </a:t>
            </a:r>
            <a:br>
              <a:rPr lang="en-US" dirty="0"/>
            </a:br>
            <a:r>
              <a:rPr lang="en-US" dirty="0"/>
              <a:t>Education Deans for Justice and Equity</a:t>
            </a:r>
            <a:br>
              <a:rPr lang="en-US" dirty="0"/>
            </a:br>
            <a:r>
              <a:rPr lang="en-US" dirty="0"/>
              <a:t>August 11, 2023</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7589281" y="254924"/>
            <a:ext cx="1292970" cy="609340"/>
          </a:xfrm>
          <a:prstGeom prst="rect">
            <a:avLst/>
          </a:prstGeom>
        </p:spPr>
      </p:pic>
    </p:spTree>
    <p:extLst>
      <p:ext uri="{BB962C8B-B14F-4D97-AF65-F5344CB8AC3E}">
        <p14:creationId xmlns:p14="http://schemas.microsoft.com/office/powerpoint/2010/main" val="27100024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Side By S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320EAAE-4C15-40C6-9FDD-0A0C4B15429A}" type="datetimeFigureOut">
              <a:rPr lang="en-US" smtClean="0"/>
              <a:t>8/10/2023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E99A04-50FE-4FEE-8A9B-BD093DFD99C2}" type="slidenum">
              <a:rPr lang="en-US" smtClean="0"/>
              <a:t>‹#›</a:t>
            </a:fld>
            <a:endParaRPr lang="en-US"/>
          </a:p>
        </p:txBody>
      </p:sp>
      <p:sp>
        <p:nvSpPr>
          <p:cNvPr id="10" name="TextBox 9"/>
          <p:cNvSpPr txBox="1"/>
          <p:nvPr userDrawn="1"/>
        </p:nvSpPr>
        <p:spPr>
          <a:xfrm>
            <a:off x="2743200" y="6565078"/>
            <a:ext cx="3657600" cy="253916"/>
          </a:xfrm>
          <a:prstGeom prst="rect">
            <a:avLst/>
          </a:prstGeom>
          <a:noFill/>
        </p:spPr>
        <p:txBody>
          <a:bodyPr wrap="square" rtlCol="0">
            <a:spAutoFit/>
          </a:bodyPr>
          <a:lstStyle/>
          <a:p>
            <a:pPr algn="ctr"/>
            <a:r>
              <a:rPr lang="en-US" sz="1050" dirty="0">
                <a:solidFill>
                  <a:schemeClr val="bg1"/>
                </a:solidFill>
              </a:rPr>
              <a:t>www.aacte.org</a:t>
            </a:r>
          </a:p>
        </p:txBody>
      </p:sp>
    </p:spTree>
    <p:extLst>
      <p:ext uri="{BB962C8B-B14F-4D97-AF65-F5344CB8AC3E}">
        <p14:creationId xmlns:p14="http://schemas.microsoft.com/office/powerpoint/2010/main" val="13621761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20EAAE-4C15-40C6-9FDD-0A0C4B15429A}" type="datetimeFigureOut">
              <a:rPr lang="en-US" smtClean="0"/>
              <a:t>8/10/2023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E99A04-50FE-4FEE-8A9B-BD093DFD99C2}" type="slidenum">
              <a:rPr lang="en-US" smtClean="0"/>
              <a:t>‹#›</a:t>
            </a:fld>
            <a:endParaRPr lang="en-US"/>
          </a:p>
        </p:txBody>
      </p:sp>
      <p:sp>
        <p:nvSpPr>
          <p:cNvPr id="6" name="TextBox 5"/>
          <p:cNvSpPr txBox="1"/>
          <p:nvPr userDrawn="1"/>
        </p:nvSpPr>
        <p:spPr>
          <a:xfrm>
            <a:off x="2743200" y="6565078"/>
            <a:ext cx="3657600" cy="253916"/>
          </a:xfrm>
          <a:prstGeom prst="rect">
            <a:avLst/>
          </a:prstGeom>
          <a:noFill/>
        </p:spPr>
        <p:txBody>
          <a:bodyPr wrap="square" rtlCol="0">
            <a:spAutoFit/>
          </a:bodyPr>
          <a:lstStyle/>
          <a:p>
            <a:pPr algn="ctr"/>
            <a:r>
              <a:rPr lang="en-US" sz="1050" dirty="0">
                <a:solidFill>
                  <a:schemeClr val="bg1"/>
                </a:solidFill>
              </a:rPr>
              <a:t>www.aacte.org</a:t>
            </a:r>
          </a:p>
        </p:txBody>
      </p:sp>
    </p:spTree>
    <p:extLst>
      <p:ext uri="{BB962C8B-B14F-4D97-AF65-F5344CB8AC3E}">
        <p14:creationId xmlns:p14="http://schemas.microsoft.com/office/powerpoint/2010/main" val="42583869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8"/>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5320EAAE-4C15-40C6-9FDD-0A0C4B15429A}" type="datetimeFigureOut">
              <a:rPr lang="en-US" smtClean="0"/>
              <a:t>8/10/2023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E99A04-50FE-4FEE-8A9B-BD093DFD99C2}" type="slidenum">
              <a:rPr lang="en-US" smtClean="0"/>
              <a:t>‹#›</a:t>
            </a:fld>
            <a:endParaRPr lang="en-US"/>
          </a:p>
        </p:txBody>
      </p:sp>
      <p:sp>
        <p:nvSpPr>
          <p:cNvPr id="8" name="TextBox 7"/>
          <p:cNvSpPr txBox="1"/>
          <p:nvPr userDrawn="1"/>
        </p:nvSpPr>
        <p:spPr>
          <a:xfrm>
            <a:off x="2743200" y="6565078"/>
            <a:ext cx="3657600" cy="253916"/>
          </a:xfrm>
          <a:prstGeom prst="rect">
            <a:avLst/>
          </a:prstGeom>
          <a:noFill/>
        </p:spPr>
        <p:txBody>
          <a:bodyPr wrap="square" rtlCol="0">
            <a:spAutoFit/>
          </a:bodyPr>
          <a:lstStyle/>
          <a:p>
            <a:pPr algn="ctr"/>
            <a:r>
              <a:rPr lang="en-US" sz="1050" dirty="0">
                <a:solidFill>
                  <a:schemeClr val="bg1"/>
                </a:solidFill>
              </a:rPr>
              <a:t>www.aacte.org</a:t>
            </a:r>
          </a:p>
        </p:txBody>
      </p:sp>
    </p:spTree>
    <p:extLst>
      <p:ext uri="{BB962C8B-B14F-4D97-AF65-F5344CB8AC3E}">
        <p14:creationId xmlns:p14="http://schemas.microsoft.com/office/powerpoint/2010/main" val="1783758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5320EAAE-4C15-40C6-9FDD-0A0C4B15429A}" type="datetimeFigureOut">
              <a:rPr lang="en-US" smtClean="0"/>
              <a:t>8/10/2023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E99A04-50FE-4FEE-8A9B-BD093DFD99C2}" type="slidenum">
              <a:rPr lang="en-US" smtClean="0"/>
              <a:t>‹#›</a:t>
            </a:fld>
            <a:endParaRPr lang="en-US"/>
          </a:p>
        </p:txBody>
      </p:sp>
    </p:spTree>
    <p:extLst>
      <p:ext uri="{BB962C8B-B14F-4D97-AF65-F5344CB8AC3E}">
        <p14:creationId xmlns:p14="http://schemas.microsoft.com/office/powerpoint/2010/main" val="28599298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20EAAE-4C15-40C6-9FDD-0A0C4B15429A}" type="datetimeFigureOut">
              <a:rPr lang="en-US" smtClean="0"/>
              <a:t>8/10/2023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99A04-50FE-4FEE-8A9B-BD093DFD99C2}" type="slidenum">
              <a:rPr lang="en-US" smtClean="0"/>
              <a:t>‹#›</a:t>
            </a:fld>
            <a:endParaRPr lang="en-US"/>
          </a:p>
        </p:txBody>
      </p:sp>
    </p:spTree>
    <p:extLst>
      <p:ext uri="{BB962C8B-B14F-4D97-AF65-F5344CB8AC3E}">
        <p14:creationId xmlns:p14="http://schemas.microsoft.com/office/powerpoint/2010/main" val="5273806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20EAAE-4C15-40C6-9FDD-0A0C4B15429A}" type="datetimeFigureOut">
              <a:rPr lang="en-US" smtClean="0"/>
              <a:t>8/10/2023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99A04-50FE-4FEE-8A9B-BD093DFD99C2}" type="slidenum">
              <a:rPr lang="en-US" smtClean="0"/>
              <a:t>‹#›</a:t>
            </a:fld>
            <a:endParaRPr lang="en-US"/>
          </a:p>
        </p:txBody>
      </p:sp>
      <p:sp>
        <p:nvSpPr>
          <p:cNvPr id="7" name="TextBox 6"/>
          <p:cNvSpPr txBox="1"/>
          <p:nvPr userDrawn="1"/>
        </p:nvSpPr>
        <p:spPr>
          <a:xfrm>
            <a:off x="2743200" y="6565078"/>
            <a:ext cx="3657600" cy="253916"/>
          </a:xfrm>
          <a:prstGeom prst="rect">
            <a:avLst/>
          </a:prstGeom>
          <a:noFill/>
        </p:spPr>
        <p:txBody>
          <a:bodyPr wrap="square" rtlCol="0">
            <a:spAutoFit/>
          </a:bodyPr>
          <a:lstStyle/>
          <a:p>
            <a:pPr algn="ctr"/>
            <a:r>
              <a:rPr lang="en-US" sz="1050" dirty="0">
                <a:solidFill>
                  <a:schemeClr val="bg1"/>
                </a:solidFill>
              </a:rPr>
              <a:t>www.aacte.org</a:t>
            </a:r>
          </a:p>
        </p:txBody>
      </p:sp>
    </p:spTree>
    <p:extLst>
      <p:ext uri="{BB962C8B-B14F-4D97-AF65-F5344CB8AC3E}">
        <p14:creationId xmlns:p14="http://schemas.microsoft.com/office/powerpoint/2010/main" val="4994341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27970-B2EB-7F16-07C1-696D1B1AA7BC}"/>
              </a:ext>
            </a:extLst>
          </p:cNvPr>
          <p:cNvSpPr>
            <a:spLocks noGrp="1"/>
          </p:cNvSpPr>
          <p:nvPr>
            <p:ph type="title" hasCustomPrompt="1"/>
          </p:nvPr>
        </p:nvSpPr>
        <p:spPr/>
        <p:txBody>
          <a:bodyPr/>
          <a:lstStyle>
            <a:lvl1pPr>
              <a:defRPr/>
            </a:lvl1pPr>
          </a:lstStyle>
          <a:p>
            <a:r>
              <a:rPr lang="en-US" dirty="0"/>
              <a:t>AACTE AND ADVOCACY</a:t>
            </a:r>
          </a:p>
        </p:txBody>
      </p:sp>
      <p:sp>
        <p:nvSpPr>
          <p:cNvPr id="3" name="Date Placeholder 2">
            <a:extLst>
              <a:ext uri="{FF2B5EF4-FFF2-40B4-BE49-F238E27FC236}">
                <a16:creationId xmlns:a16="http://schemas.microsoft.com/office/drawing/2014/main" id="{F0E50F81-99C8-17D3-FFFF-918CDFAAED39}"/>
              </a:ext>
            </a:extLst>
          </p:cNvPr>
          <p:cNvSpPr>
            <a:spLocks noGrp="1"/>
          </p:cNvSpPr>
          <p:nvPr>
            <p:ph type="dt" sz="half" idx="10"/>
          </p:nvPr>
        </p:nvSpPr>
        <p:spPr/>
        <p:txBody>
          <a:bodyPr/>
          <a:lstStyle/>
          <a:p>
            <a:fld id="{5320EAAE-4C15-40C6-9FDD-0A0C4B15429A}" type="datetimeFigureOut">
              <a:rPr lang="en-US" smtClean="0"/>
              <a:t>8/10/2023</a:t>
            </a:fld>
            <a:endParaRPr lang="en-US"/>
          </a:p>
        </p:txBody>
      </p:sp>
      <p:sp>
        <p:nvSpPr>
          <p:cNvPr id="4" name="Footer Placeholder 3">
            <a:extLst>
              <a:ext uri="{FF2B5EF4-FFF2-40B4-BE49-F238E27FC236}">
                <a16:creationId xmlns:a16="http://schemas.microsoft.com/office/drawing/2014/main" id="{2802AB21-8892-83F2-FCB6-BE4C8553EA1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9D3E850-A182-F6D6-F2AA-75E0E2F7D081}"/>
              </a:ext>
            </a:extLst>
          </p:cNvPr>
          <p:cNvSpPr>
            <a:spLocks noGrp="1"/>
          </p:cNvSpPr>
          <p:nvPr>
            <p:ph type="sldNum" sz="quarter" idx="12"/>
          </p:nvPr>
        </p:nvSpPr>
        <p:spPr/>
        <p:txBody>
          <a:bodyPr/>
          <a:lstStyle/>
          <a:p>
            <a:fld id="{5EE99A04-50FE-4FEE-8A9B-BD093DFD99C2}" type="slidenum">
              <a:rPr lang="en-US" smtClean="0"/>
              <a:t>‹#›</a:t>
            </a:fld>
            <a:endParaRPr lang="en-US" dirty="0"/>
          </a:p>
        </p:txBody>
      </p:sp>
    </p:spTree>
    <p:extLst>
      <p:ext uri="{BB962C8B-B14F-4D97-AF65-F5344CB8AC3E}">
        <p14:creationId xmlns:p14="http://schemas.microsoft.com/office/powerpoint/2010/main" val="39653312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4DE39-5D42-D389-2127-FA6CD1BBBBC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CB24BF-79BE-20E0-011B-91F83E8BC49E}"/>
              </a:ext>
            </a:extLst>
          </p:cNvPr>
          <p:cNvSpPr>
            <a:spLocks noGrp="1"/>
          </p:cNvSpPr>
          <p:nvPr>
            <p:ph type="dt" sz="half" idx="10"/>
          </p:nvPr>
        </p:nvSpPr>
        <p:spPr/>
        <p:txBody>
          <a:bodyPr/>
          <a:lstStyle/>
          <a:p>
            <a:fld id="{5320EAAE-4C15-40C6-9FDD-0A0C4B15429A}" type="datetimeFigureOut">
              <a:rPr lang="en-US" smtClean="0"/>
              <a:t>8/10/2023</a:t>
            </a:fld>
            <a:endParaRPr lang="en-US"/>
          </a:p>
        </p:txBody>
      </p:sp>
      <p:sp>
        <p:nvSpPr>
          <p:cNvPr id="4" name="Footer Placeholder 3">
            <a:extLst>
              <a:ext uri="{FF2B5EF4-FFF2-40B4-BE49-F238E27FC236}">
                <a16:creationId xmlns:a16="http://schemas.microsoft.com/office/drawing/2014/main" id="{52555702-07A7-159A-9D8C-86796EC8E31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1D0511E-CD3A-67AF-A128-E2AF1B3E8FC4}"/>
              </a:ext>
            </a:extLst>
          </p:cNvPr>
          <p:cNvSpPr>
            <a:spLocks noGrp="1"/>
          </p:cNvSpPr>
          <p:nvPr>
            <p:ph type="sldNum" sz="quarter" idx="12"/>
          </p:nvPr>
        </p:nvSpPr>
        <p:spPr/>
        <p:txBody>
          <a:bodyPr/>
          <a:lstStyle/>
          <a:p>
            <a:fld id="{5EE99A04-50FE-4FEE-8A9B-BD093DFD99C2}" type="slidenum">
              <a:rPr lang="en-US" smtClean="0"/>
              <a:t>‹#›</a:t>
            </a:fld>
            <a:endParaRPr lang="en-US" dirty="0"/>
          </a:p>
        </p:txBody>
      </p:sp>
    </p:spTree>
    <p:extLst>
      <p:ext uri="{BB962C8B-B14F-4D97-AF65-F5344CB8AC3E}">
        <p14:creationId xmlns:p14="http://schemas.microsoft.com/office/powerpoint/2010/main" val="41404347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40191-820B-C5F1-3672-1806DBCF206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E53A487-4D46-9117-64BA-3FABD70E964A}"/>
              </a:ext>
            </a:extLst>
          </p:cNvPr>
          <p:cNvSpPr>
            <a:spLocks noGrp="1"/>
          </p:cNvSpPr>
          <p:nvPr>
            <p:ph type="dt" sz="half" idx="10"/>
          </p:nvPr>
        </p:nvSpPr>
        <p:spPr/>
        <p:txBody>
          <a:bodyPr/>
          <a:lstStyle/>
          <a:p>
            <a:fld id="{5320EAAE-4C15-40C6-9FDD-0A0C4B15429A}" type="datetimeFigureOut">
              <a:rPr lang="en-US" smtClean="0"/>
              <a:t>8/10/2023</a:t>
            </a:fld>
            <a:endParaRPr lang="en-US"/>
          </a:p>
        </p:txBody>
      </p:sp>
      <p:sp>
        <p:nvSpPr>
          <p:cNvPr id="4" name="Footer Placeholder 3">
            <a:extLst>
              <a:ext uri="{FF2B5EF4-FFF2-40B4-BE49-F238E27FC236}">
                <a16:creationId xmlns:a16="http://schemas.microsoft.com/office/drawing/2014/main" id="{F3AB086A-6FAA-4C6C-034E-B50B08BCD4A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F4BF7FD-B723-BC2C-54E9-EA295CACF97C}"/>
              </a:ext>
            </a:extLst>
          </p:cNvPr>
          <p:cNvSpPr>
            <a:spLocks noGrp="1"/>
          </p:cNvSpPr>
          <p:nvPr>
            <p:ph type="sldNum" sz="quarter" idx="12"/>
          </p:nvPr>
        </p:nvSpPr>
        <p:spPr/>
        <p:txBody>
          <a:bodyPr/>
          <a:lstStyle/>
          <a:p>
            <a:fld id="{5EE99A04-50FE-4FEE-8A9B-BD093DFD99C2}" type="slidenum">
              <a:rPr lang="en-US" smtClean="0"/>
              <a:t>‹#›</a:t>
            </a:fld>
            <a:endParaRPr lang="en-US" dirty="0"/>
          </a:p>
        </p:txBody>
      </p:sp>
    </p:spTree>
    <p:extLst>
      <p:ext uri="{BB962C8B-B14F-4D97-AF65-F5344CB8AC3E}">
        <p14:creationId xmlns:p14="http://schemas.microsoft.com/office/powerpoint/2010/main" val="23365124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8863" y="133715"/>
            <a:ext cx="8559388" cy="780685"/>
          </a:xfrm>
          <a:noFill/>
          <a:ln>
            <a:noFill/>
          </a:ln>
          <a:effectLst/>
        </p:spPr>
        <p:txBody>
          <a:bodyPr>
            <a:normAutofit/>
          </a:bodyPr>
          <a:lstStyle>
            <a:lvl1pPr>
              <a:defRPr sz="3000" b="1">
                <a:solidFill>
                  <a:schemeClr val="accent6">
                    <a:lumMod val="75000"/>
                  </a:schemeClr>
                </a:solidFill>
                <a:effectLst/>
                <a:latin typeface="HelveticaNeueLT Std" panose="020B0604020202020204" pitchFamily="34" charset="0"/>
                <a:cs typeface="Times New Roman" pitchFamily="18" charset="0"/>
              </a:defRPr>
            </a:lvl1pPr>
          </a:lstStyle>
          <a:p>
            <a:r>
              <a:rPr lang="en-US" dirty="0"/>
              <a:t>Click to edit Master title style</a:t>
            </a:r>
          </a:p>
        </p:txBody>
      </p:sp>
      <p:sp>
        <p:nvSpPr>
          <p:cNvPr id="3" name="Content Placeholder 2"/>
          <p:cNvSpPr>
            <a:spLocks noGrp="1"/>
          </p:cNvSpPr>
          <p:nvPr>
            <p:ph idx="1"/>
          </p:nvPr>
        </p:nvSpPr>
        <p:spPr>
          <a:xfrm>
            <a:off x="304802" y="1023037"/>
            <a:ext cx="8553449" cy="5113538"/>
          </a:xfrm>
        </p:spPr>
        <p:txBody>
          <a:bodyPr/>
          <a:lstStyle>
            <a:lvl1pPr>
              <a:defRPr>
                <a:latin typeface="HelveticaNeueLT Std" panose="020B0604020202020204" pitchFamily="34" charset="0"/>
              </a:defRPr>
            </a:lvl1pPr>
            <a:lvl2pPr>
              <a:defRPr>
                <a:latin typeface="HelveticaNeueLT Std" panose="020B0604020202020204" pitchFamily="34" charset="0"/>
              </a:defRPr>
            </a:lvl2pPr>
            <a:lvl3pPr>
              <a:defRPr>
                <a:latin typeface="HelveticaNeueLT Std" panose="020B0604020202020204" pitchFamily="34" charset="0"/>
              </a:defRPr>
            </a:lvl3pPr>
            <a:lvl4pPr>
              <a:defRPr>
                <a:latin typeface="HelveticaNeueLT Std" panose="020B0604020202020204" pitchFamily="34" charset="0"/>
              </a:defRPr>
            </a:lvl4pPr>
            <a:lvl5pPr>
              <a:defRPr>
                <a:latin typeface="HelveticaNeueLT Std"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312469" y="6248408"/>
            <a:ext cx="2133600" cy="365125"/>
          </a:xfrm>
        </p:spPr>
        <p:txBody>
          <a:bodyPr/>
          <a:lstStyle/>
          <a:p>
            <a:fld id="{5320EAAE-4C15-40C6-9FDD-0A0C4B15429A}" type="datetimeFigureOut">
              <a:rPr lang="en-US" smtClean="0"/>
              <a:t>8/10/2023</a:t>
            </a:fld>
            <a:endParaRPr lang="en-US" dirty="0"/>
          </a:p>
        </p:txBody>
      </p:sp>
      <p:sp>
        <p:nvSpPr>
          <p:cNvPr id="5" name="Footer Placeholder 4"/>
          <p:cNvSpPr>
            <a:spLocks noGrp="1"/>
          </p:cNvSpPr>
          <p:nvPr>
            <p:ph type="ftr" sz="quarter" idx="11"/>
          </p:nvPr>
        </p:nvSpPr>
        <p:spPr>
          <a:xfrm>
            <a:off x="3124200" y="6248408"/>
            <a:ext cx="2895600" cy="365125"/>
          </a:xfrm>
        </p:spPr>
        <p:txBody>
          <a:bodyPr/>
          <a:lstStyle/>
          <a:p>
            <a:endParaRPr lang="en-US" dirty="0"/>
          </a:p>
        </p:txBody>
      </p:sp>
      <p:sp>
        <p:nvSpPr>
          <p:cNvPr id="6" name="Slide Number Placeholder 5"/>
          <p:cNvSpPr>
            <a:spLocks noGrp="1"/>
          </p:cNvSpPr>
          <p:nvPr>
            <p:ph type="sldNum" sz="quarter" idx="12"/>
          </p:nvPr>
        </p:nvSpPr>
        <p:spPr>
          <a:xfrm>
            <a:off x="6553200" y="6248408"/>
            <a:ext cx="2133600" cy="365125"/>
          </a:xfrm>
        </p:spPr>
        <p:txBody>
          <a:bodyPr/>
          <a:lstStyle/>
          <a:p>
            <a:fld id="{5EE99A04-50FE-4FEE-8A9B-BD093DFD99C2}" type="slidenum">
              <a:rPr lang="en-US" smtClean="0"/>
              <a:t>‹#›</a:t>
            </a:fld>
            <a:endParaRPr lang="en-US"/>
          </a:p>
        </p:txBody>
      </p:sp>
      <p:sp>
        <p:nvSpPr>
          <p:cNvPr id="12" name="TextBox 11"/>
          <p:cNvSpPr txBox="1"/>
          <p:nvPr userDrawn="1"/>
        </p:nvSpPr>
        <p:spPr>
          <a:xfrm>
            <a:off x="2743200" y="6565078"/>
            <a:ext cx="3657600" cy="253916"/>
          </a:xfrm>
          <a:prstGeom prst="rect">
            <a:avLst/>
          </a:prstGeom>
          <a:noFill/>
        </p:spPr>
        <p:txBody>
          <a:bodyPr wrap="square" rtlCol="0">
            <a:spAutoFit/>
          </a:bodyPr>
          <a:lstStyle/>
          <a:p>
            <a:pPr algn="ctr"/>
            <a:r>
              <a:rPr lang="en-US" sz="1050" dirty="0">
                <a:solidFill>
                  <a:schemeClr val="bg1"/>
                </a:solidFill>
              </a:rPr>
              <a:t>www.aacte.org</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077199" y="5777994"/>
            <a:ext cx="801833" cy="377881"/>
          </a:xfrm>
          <a:prstGeom prst="rect">
            <a:avLst/>
          </a:prstGeom>
        </p:spPr>
      </p:pic>
    </p:spTree>
    <p:extLst>
      <p:ext uri="{BB962C8B-B14F-4D97-AF65-F5344CB8AC3E}">
        <p14:creationId xmlns:p14="http://schemas.microsoft.com/office/powerpoint/2010/main" val="25432596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78118" y="2369133"/>
            <a:ext cx="2435368" cy="1662545"/>
          </a:xfrm>
          <a:prstGeom prst="rect">
            <a:avLst/>
          </a:prstGeom>
        </p:spPr>
      </p:pic>
      <p:sp>
        <p:nvSpPr>
          <p:cNvPr id="5" name="TextBox 4"/>
          <p:cNvSpPr txBox="1"/>
          <p:nvPr userDrawn="1"/>
        </p:nvSpPr>
        <p:spPr>
          <a:xfrm>
            <a:off x="2743200" y="6565078"/>
            <a:ext cx="3657600" cy="253916"/>
          </a:xfrm>
          <a:prstGeom prst="rect">
            <a:avLst/>
          </a:prstGeom>
          <a:noFill/>
        </p:spPr>
        <p:txBody>
          <a:bodyPr wrap="square" rtlCol="0">
            <a:spAutoFit/>
          </a:bodyPr>
          <a:lstStyle/>
          <a:p>
            <a:pPr algn="ctr"/>
            <a:r>
              <a:rPr lang="en-US" sz="1050" dirty="0">
                <a:solidFill>
                  <a:schemeClr val="bg1"/>
                </a:solidFill>
              </a:rPr>
              <a:t>www.aacte.org</a:t>
            </a:r>
          </a:p>
        </p:txBody>
      </p:sp>
    </p:spTree>
    <p:extLst>
      <p:ext uri="{BB962C8B-B14F-4D97-AF65-F5344CB8AC3E}">
        <p14:creationId xmlns:p14="http://schemas.microsoft.com/office/powerpoint/2010/main" val="16340017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ew Section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273176"/>
            <a:ext cx="7772400" cy="1470025"/>
          </a:xfrm>
          <a:effectLst>
            <a:outerShdw blurRad="50800" dist="12700" dir="5400000" algn="ctr" rotWithShape="0">
              <a:schemeClr val="tx1">
                <a:alpha val="25000"/>
              </a:schemeClr>
            </a:outerShdw>
          </a:effectLst>
        </p:spPr>
        <p:txBody>
          <a:bodyPr>
            <a:normAutofit/>
          </a:bodyPr>
          <a:lstStyle>
            <a:lvl1pPr>
              <a:defRPr sz="3450" b="1" spc="-113">
                <a:solidFill>
                  <a:schemeClr val="accent6">
                    <a:lumMod val="75000"/>
                  </a:schemeClr>
                </a:solidFill>
                <a:latin typeface="HelveticaNeueLT Std" panose="020B0604020202020204" pitchFamily="34" charset="0"/>
                <a:cs typeface="Arial" pitchFamily="34" charset="0"/>
              </a:defRPr>
            </a:lvl1pPr>
          </a:lstStyle>
          <a:p>
            <a:r>
              <a:rPr lang="en-US" dirty="0"/>
              <a:t>New Section Title</a:t>
            </a:r>
          </a:p>
        </p:txBody>
      </p:sp>
      <p:sp>
        <p:nvSpPr>
          <p:cNvPr id="12" name="Subtitle 2"/>
          <p:cNvSpPr txBox="1">
            <a:spLocks/>
          </p:cNvSpPr>
          <p:nvPr userDrawn="1"/>
        </p:nvSpPr>
        <p:spPr>
          <a:xfrm>
            <a:off x="1447800" y="3886200"/>
            <a:ext cx="6400800" cy="1066800"/>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endParaRPr lang="en-US" sz="1950" b="0" dirty="0">
              <a:solidFill>
                <a:schemeClr val="bg1"/>
              </a:solidFill>
            </a:endParaRPr>
          </a:p>
        </p:txBody>
      </p:sp>
      <p:sp>
        <p:nvSpPr>
          <p:cNvPr id="14" name="Subtitle 2"/>
          <p:cNvSpPr txBox="1">
            <a:spLocks/>
          </p:cNvSpPr>
          <p:nvPr userDrawn="1"/>
        </p:nvSpPr>
        <p:spPr>
          <a:xfrm>
            <a:off x="1447800" y="4953000"/>
            <a:ext cx="6400800" cy="1066800"/>
          </a:xfrm>
          <a:prstGeom prst="rect">
            <a:avLst/>
          </a:prstGeom>
        </p:spPr>
        <p:txBody>
          <a:bodyPr vert="horz" lIns="68580" tIns="34290" rIns="68580" bIns="3429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endParaRPr lang="en-US" sz="1800" dirty="0">
              <a:solidFill>
                <a:schemeClr val="bg1"/>
              </a:solidFill>
            </a:endParaRPr>
          </a:p>
        </p:txBody>
      </p:sp>
      <p:cxnSp>
        <p:nvCxnSpPr>
          <p:cNvPr id="7" name="Straight Connector 6"/>
          <p:cNvCxnSpPr/>
          <p:nvPr userDrawn="1"/>
        </p:nvCxnSpPr>
        <p:spPr>
          <a:xfrm>
            <a:off x="685800" y="2514600"/>
            <a:ext cx="77724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2743200" y="6565078"/>
            <a:ext cx="3657600" cy="253916"/>
          </a:xfrm>
          <a:prstGeom prst="rect">
            <a:avLst/>
          </a:prstGeom>
          <a:noFill/>
        </p:spPr>
        <p:txBody>
          <a:bodyPr wrap="square" rtlCol="0">
            <a:spAutoFit/>
          </a:bodyPr>
          <a:lstStyle/>
          <a:p>
            <a:pPr algn="ctr"/>
            <a:r>
              <a:rPr lang="en-US" sz="1050" dirty="0">
                <a:solidFill>
                  <a:schemeClr val="bg1"/>
                </a:solidFill>
              </a:rPr>
              <a:t>www.aacte.org</a:t>
            </a:r>
          </a:p>
        </p:txBody>
      </p:sp>
    </p:spTree>
    <p:extLst>
      <p:ext uri="{BB962C8B-B14F-4D97-AF65-F5344CB8AC3E}">
        <p14:creationId xmlns:p14="http://schemas.microsoft.com/office/powerpoint/2010/main" val="18988710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78118" y="2369133"/>
            <a:ext cx="2435368" cy="1662545"/>
          </a:xfrm>
          <a:prstGeom prst="rect">
            <a:avLst/>
          </a:prstGeom>
        </p:spPr>
      </p:pic>
      <p:sp>
        <p:nvSpPr>
          <p:cNvPr id="5" name="TextBox 4"/>
          <p:cNvSpPr txBox="1"/>
          <p:nvPr userDrawn="1"/>
        </p:nvSpPr>
        <p:spPr>
          <a:xfrm>
            <a:off x="2743200" y="6565078"/>
            <a:ext cx="3657600" cy="253916"/>
          </a:xfrm>
          <a:prstGeom prst="rect">
            <a:avLst/>
          </a:prstGeom>
          <a:noFill/>
        </p:spPr>
        <p:txBody>
          <a:bodyPr wrap="square" rtlCol="0">
            <a:spAutoFit/>
          </a:bodyPr>
          <a:lstStyle/>
          <a:p>
            <a:pPr algn="ctr"/>
            <a:r>
              <a:rPr lang="en-US" sz="1050" dirty="0">
                <a:solidFill>
                  <a:schemeClr val="bg1"/>
                </a:solidFill>
              </a:rPr>
              <a:t>www.aacte.org</a:t>
            </a:r>
          </a:p>
        </p:txBody>
      </p:sp>
      <p:sp>
        <p:nvSpPr>
          <p:cNvPr id="6" name="Title 1"/>
          <p:cNvSpPr>
            <a:spLocks noGrp="1"/>
          </p:cNvSpPr>
          <p:nvPr>
            <p:ph type="ctrTitle" hasCustomPrompt="1"/>
          </p:nvPr>
        </p:nvSpPr>
        <p:spPr>
          <a:xfrm>
            <a:off x="228602" y="2668631"/>
            <a:ext cx="8653649" cy="912769"/>
          </a:xfrm>
          <a:noFill/>
          <a:effectLst>
            <a:outerShdw blurRad="50800" dist="12700" dir="5400000" algn="ctr" rotWithShape="0">
              <a:schemeClr val="tx1">
                <a:alpha val="15000"/>
              </a:schemeClr>
            </a:outerShdw>
          </a:effectLst>
        </p:spPr>
        <p:txBody>
          <a:bodyPr>
            <a:normAutofit/>
          </a:bodyPr>
          <a:lstStyle>
            <a:lvl1pPr>
              <a:defRPr sz="3300" b="1" spc="-113" baseline="0">
                <a:solidFill>
                  <a:schemeClr val="accent6">
                    <a:lumMod val="75000"/>
                  </a:schemeClr>
                </a:solidFill>
                <a:effectLst/>
                <a:latin typeface="Century Gothic" pitchFamily="34" charset="0"/>
                <a:cs typeface="Arial" pitchFamily="34" charset="0"/>
              </a:defRPr>
            </a:lvl1pPr>
          </a:lstStyle>
          <a:p>
            <a:r>
              <a:rPr lang="en-US" dirty="0"/>
              <a:t>QUESTIONS?</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781300" y="914400"/>
            <a:ext cx="3581400" cy="1687813"/>
          </a:xfrm>
          <a:prstGeom prst="rect">
            <a:avLst/>
          </a:prstGeom>
        </p:spPr>
      </p:pic>
    </p:spTree>
    <p:extLst>
      <p:ext uri="{BB962C8B-B14F-4D97-AF65-F5344CB8AC3E}">
        <p14:creationId xmlns:p14="http://schemas.microsoft.com/office/powerpoint/2010/main" val="2592077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20EAAE-4C15-40C6-9FDD-0A0C4B15429A}" type="datetimeFigureOut">
              <a:rPr lang="en-US" smtClean="0"/>
              <a:t>8/10/2023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E99A04-50FE-4FEE-8A9B-BD093DFD99C2}" type="slidenum">
              <a:rPr lang="en-US" smtClean="0"/>
              <a:t>‹#›</a:t>
            </a:fld>
            <a:endParaRPr lang="en-US"/>
          </a:p>
        </p:txBody>
      </p:sp>
    </p:spTree>
    <p:extLst>
      <p:ext uri="{BB962C8B-B14F-4D97-AF65-F5344CB8AC3E}">
        <p14:creationId xmlns:p14="http://schemas.microsoft.com/office/powerpoint/2010/main" val="25284016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1450" y="274638"/>
            <a:ext cx="88011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71450" y="1600206"/>
            <a:ext cx="88011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71450" y="6356358"/>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320EAAE-4C15-40C6-9FDD-0A0C4B15429A}" type="datetimeFigureOut">
              <a:rPr lang="en-US" smtClean="0"/>
              <a:t>8/10/2023</a:t>
            </a:fld>
            <a:endParaRPr lang="en-US"/>
          </a:p>
        </p:txBody>
      </p:sp>
      <p:sp>
        <p:nvSpPr>
          <p:cNvPr id="5" name="Footer Placeholder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838950" y="6356358"/>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EE99A04-50FE-4FEE-8A9B-BD093DFD99C2}" type="slidenum">
              <a:rPr lang="en-US" smtClean="0"/>
              <a:t>‹#›</a:t>
            </a:fld>
            <a:endParaRPr lang="en-US" dirty="0"/>
          </a:p>
        </p:txBody>
      </p:sp>
    </p:spTree>
    <p:extLst>
      <p:ext uri="{BB962C8B-B14F-4D97-AF65-F5344CB8AC3E}">
        <p14:creationId xmlns:p14="http://schemas.microsoft.com/office/powerpoint/2010/main" val="3721449233"/>
      </p:ext>
    </p:extLst>
  </p:cSld>
  <p:clrMap bg1="lt1" tx1="dk1" bg2="lt2" tx2="dk2" accent1="accent1" accent2="accent2" accent3="accent3" accent4="accent4" accent5="accent5" accent6="accent6" hlink="hlink" folHlink="folHlink"/>
  <p:sldLayoutIdLst>
    <p:sldLayoutId id="2147483673" r:id="rId1"/>
    <p:sldLayoutId id="2147483686" r:id="rId2"/>
    <p:sldLayoutId id="2147483688" r:id="rId3"/>
    <p:sldLayoutId id="2147483687" r:id="rId4"/>
    <p:sldLayoutId id="2147483674" r:id="rId5"/>
    <p:sldLayoutId id="2147483675" r:id="rId6"/>
    <p:sldLayoutId id="2147483684" r:id="rId7"/>
    <p:sldLayoutId id="2147483685" r:id="rId8"/>
    <p:sldLayoutId id="2147483676" r:id="rId9"/>
    <p:sldLayoutId id="2147483677" r:id="rId10"/>
    <p:sldLayoutId id="2147483678" r:id="rId11"/>
    <p:sldLayoutId id="2147483680" r:id="rId12"/>
    <p:sldLayoutId id="2147483681" r:id="rId13"/>
    <p:sldLayoutId id="2147483682" r:id="rId14"/>
    <p:sldLayoutId id="2147483683" r:id="rId15"/>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ctr" defTabSz="685783" rtl="0" eaLnBrk="1" latinLnBrk="0" hangingPunct="1">
        <a:spcBef>
          <a:spcPct val="0"/>
        </a:spcBef>
        <a:buNone/>
        <a:defRPr sz="3000" kern="1200">
          <a:solidFill>
            <a:schemeClr val="accent6">
              <a:lumMod val="75000"/>
            </a:schemeClr>
          </a:solidFill>
          <a:effectLst/>
          <a:latin typeface="HelveticaNeueLT Std" panose="020B0604020202020204" pitchFamily="34" charset="0"/>
          <a:ea typeface="+mj-ea"/>
          <a:cs typeface="+mj-cs"/>
        </a:defRPr>
      </a:lvl1pPr>
    </p:titleStyle>
    <p:bodyStyle>
      <a:lvl1pPr marL="257168" indent="-257168" algn="l" defTabSz="685783" rtl="0" eaLnBrk="1" latinLnBrk="0" hangingPunct="1">
        <a:spcBef>
          <a:spcPct val="20000"/>
        </a:spcBef>
        <a:buFont typeface="Arial" pitchFamily="34" charset="0"/>
        <a:buChar char="•"/>
        <a:defRPr sz="2400" kern="1200">
          <a:solidFill>
            <a:schemeClr val="tx1"/>
          </a:solidFill>
          <a:latin typeface="HelveticaNeueLT Std" panose="020B0604020202020204" pitchFamily="34" charset="0"/>
          <a:ea typeface="+mn-ea"/>
          <a:cs typeface="+mn-cs"/>
        </a:defRPr>
      </a:lvl1pPr>
      <a:lvl2pPr marL="557199" indent="-214308" algn="l" defTabSz="685783" rtl="0" eaLnBrk="1" latinLnBrk="0" hangingPunct="1">
        <a:spcBef>
          <a:spcPct val="20000"/>
        </a:spcBef>
        <a:buFont typeface="Arial" pitchFamily="34" charset="0"/>
        <a:buChar char="–"/>
        <a:defRPr sz="2100" kern="1200">
          <a:solidFill>
            <a:schemeClr val="tx1"/>
          </a:solidFill>
          <a:latin typeface="HelveticaNeueLT Std" panose="020B0604020202020204" pitchFamily="34" charset="0"/>
          <a:ea typeface="+mn-ea"/>
          <a:cs typeface="+mn-cs"/>
        </a:defRPr>
      </a:lvl2pPr>
      <a:lvl3pPr marL="857228" indent="-171446" algn="l" defTabSz="685783" rtl="0" eaLnBrk="1" latinLnBrk="0" hangingPunct="1">
        <a:spcBef>
          <a:spcPct val="20000"/>
        </a:spcBef>
        <a:buFont typeface="Arial" pitchFamily="34" charset="0"/>
        <a:buChar char="•"/>
        <a:defRPr sz="1800" kern="1200">
          <a:solidFill>
            <a:schemeClr val="tx1"/>
          </a:solidFill>
          <a:latin typeface="HelveticaNeueLT Std" panose="020B0604020202020204" pitchFamily="34" charset="0"/>
          <a:ea typeface="+mn-ea"/>
          <a:cs typeface="+mn-cs"/>
        </a:defRPr>
      </a:lvl3pPr>
      <a:lvl4pPr marL="1200120" indent="-171446" algn="l" defTabSz="685783" rtl="0" eaLnBrk="1" latinLnBrk="0" hangingPunct="1">
        <a:spcBef>
          <a:spcPct val="20000"/>
        </a:spcBef>
        <a:buFont typeface="Arial" pitchFamily="34" charset="0"/>
        <a:buChar char="–"/>
        <a:defRPr sz="1500" kern="1200">
          <a:solidFill>
            <a:schemeClr val="tx1"/>
          </a:solidFill>
          <a:latin typeface="HelveticaNeueLT Std" panose="020B0604020202020204" pitchFamily="34" charset="0"/>
          <a:ea typeface="+mn-ea"/>
          <a:cs typeface="+mn-cs"/>
        </a:defRPr>
      </a:lvl4pPr>
      <a:lvl5pPr marL="1543012" indent="-171446" algn="l" defTabSz="685783" rtl="0" eaLnBrk="1" latinLnBrk="0" hangingPunct="1">
        <a:spcBef>
          <a:spcPct val="20000"/>
        </a:spcBef>
        <a:buFont typeface="Arial" pitchFamily="34" charset="0"/>
        <a:buChar char="»"/>
        <a:defRPr sz="1500" kern="1200">
          <a:solidFill>
            <a:schemeClr val="tx1"/>
          </a:solidFill>
          <a:latin typeface="HelveticaNeueLT Std" panose="020B0604020202020204" pitchFamily="34" charset="0"/>
          <a:ea typeface="+mn-ea"/>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647440"/>
            <a:ext cx="8653649" cy="5600960"/>
          </a:xfrm>
        </p:spPr>
        <p:txBody>
          <a:bodyPr/>
          <a:lstStyle/>
          <a:p>
            <a:pPr algn="l"/>
            <a:r>
              <a:rPr lang="en-US" dirty="0"/>
              <a:t>Strategies and Resources for Policy Advocacy</a:t>
            </a:r>
            <a:br>
              <a:rPr lang="en-US" dirty="0"/>
            </a:br>
            <a:r>
              <a:rPr lang="en-US" dirty="0"/>
              <a:t>Education Deans for Justice &amp; Equity</a:t>
            </a:r>
            <a:br>
              <a:rPr lang="en-US" dirty="0"/>
            </a:br>
            <a:r>
              <a:rPr lang="en-US" dirty="0"/>
              <a:t>2023 Summer Conference</a:t>
            </a:r>
            <a:br>
              <a:rPr lang="en-US" dirty="0"/>
            </a:br>
            <a:br>
              <a:rPr lang="en-US" dirty="0"/>
            </a:br>
            <a:br>
              <a:rPr lang="en-US" dirty="0"/>
            </a:br>
            <a:br>
              <a:rPr lang="en-US" dirty="0"/>
            </a:br>
            <a:br>
              <a:rPr lang="en-US" dirty="0"/>
            </a:br>
            <a:r>
              <a:rPr lang="en-US" sz="2800" dirty="0"/>
              <a:t>Lynn M. Gangone EdD CAE</a:t>
            </a:r>
            <a:br>
              <a:rPr lang="en-US" sz="2800" dirty="0"/>
            </a:br>
            <a:r>
              <a:rPr lang="en-US" sz="2800" dirty="0"/>
              <a:t>AACTE President &amp; CEO</a:t>
            </a:r>
            <a:br>
              <a:rPr lang="en-US" sz="2800" dirty="0"/>
            </a:br>
            <a:r>
              <a:rPr lang="en-US" sz="2800" dirty="0"/>
              <a:t>August 11, 2023</a:t>
            </a:r>
          </a:p>
        </p:txBody>
      </p:sp>
    </p:spTree>
    <p:extLst>
      <p:ext uri="{BB962C8B-B14F-4D97-AF65-F5344CB8AC3E}">
        <p14:creationId xmlns:p14="http://schemas.microsoft.com/office/powerpoint/2010/main" val="4302234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4E188C29-FF6C-F5A7-CC4F-E842F3AE7AF4}"/>
              </a:ext>
            </a:extLst>
          </p:cNvPr>
          <p:cNvPicPr>
            <a:picLocks noGrp="1" noChangeAspect="1"/>
          </p:cNvPicPr>
          <p:nvPr>
            <p:ph sz="half" idx="1"/>
          </p:nvPr>
        </p:nvPicPr>
        <p:blipFill>
          <a:blip r:embed="rId3"/>
          <a:stretch>
            <a:fillRect/>
          </a:stretch>
        </p:blipFill>
        <p:spPr>
          <a:xfrm>
            <a:off x="603741" y="495142"/>
            <a:ext cx="4038600" cy="2928604"/>
          </a:xfrm>
        </p:spPr>
      </p:pic>
      <p:pic>
        <p:nvPicPr>
          <p:cNvPr id="13" name="Content Placeholder 12">
            <a:extLst>
              <a:ext uri="{FF2B5EF4-FFF2-40B4-BE49-F238E27FC236}">
                <a16:creationId xmlns:a16="http://schemas.microsoft.com/office/drawing/2014/main" id="{E3C9801B-E706-9EB3-9C8E-D98A3E318F55}"/>
              </a:ext>
            </a:extLst>
          </p:cNvPr>
          <p:cNvPicPr>
            <a:picLocks noGrp="1" noChangeAspect="1"/>
          </p:cNvPicPr>
          <p:nvPr>
            <p:ph sz="half" idx="2"/>
          </p:nvPr>
        </p:nvPicPr>
        <p:blipFill>
          <a:blip r:embed="rId4"/>
          <a:stretch>
            <a:fillRect/>
          </a:stretch>
        </p:blipFill>
        <p:spPr>
          <a:xfrm>
            <a:off x="3657599" y="3887614"/>
            <a:ext cx="5499645" cy="1352371"/>
          </a:xfrm>
        </p:spPr>
      </p:pic>
      <p:pic>
        <p:nvPicPr>
          <p:cNvPr id="15" name="Picture 14">
            <a:extLst>
              <a:ext uri="{FF2B5EF4-FFF2-40B4-BE49-F238E27FC236}">
                <a16:creationId xmlns:a16="http://schemas.microsoft.com/office/drawing/2014/main" id="{D7F098C7-CF14-F6A0-FD2C-7D219D0CD279}"/>
              </a:ext>
            </a:extLst>
          </p:cNvPr>
          <p:cNvPicPr>
            <a:picLocks noChangeAspect="1"/>
          </p:cNvPicPr>
          <p:nvPr/>
        </p:nvPicPr>
        <p:blipFill>
          <a:blip r:embed="rId5"/>
          <a:stretch>
            <a:fillRect/>
          </a:stretch>
        </p:blipFill>
        <p:spPr>
          <a:xfrm>
            <a:off x="4339296" y="464505"/>
            <a:ext cx="4582297" cy="1143000"/>
          </a:xfrm>
          <a:prstGeom prst="rect">
            <a:avLst/>
          </a:prstGeom>
        </p:spPr>
      </p:pic>
      <p:pic>
        <p:nvPicPr>
          <p:cNvPr id="17" name="Picture 16">
            <a:extLst>
              <a:ext uri="{FF2B5EF4-FFF2-40B4-BE49-F238E27FC236}">
                <a16:creationId xmlns:a16="http://schemas.microsoft.com/office/drawing/2014/main" id="{C14E8FD2-CA47-8D7F-FBFD-C221C8721300}"/>
              </a:ext>
            </a:extLst>
          </p:cNvPr>
          <p:cNvPicPr>
            <a:picLocks noChangeAspect="1"/>
          </p:cNvPicPr>
          <p:nvPr/>
        </p:nvPicPr>
        <p:blipFill>
          <a:blip r:embed="rId6"/>
          <a:stretch>
            <a:fillRect/>
          </a:stretch>
        </p:blipFill>
        <p:spPr>
          <a:xfrm>
            <a:off x="3810000" y="2071374"/>
            <a:ext cx="5222367" cy="1352372"/>
          </a:xfrm>
          <a:prstGeom prst="rect">
            <a:avLst/>
          </a:prstGeom>
        </p:spPr>
      </p:pic>
      <p:pic>
        <p:nvPicPr>
          <p:cNvPr id="19" name="Picture 18">
            <a:extLst>
              <a:ext uri="{FF2B5EF4-FFF2-40B4-BE49-F238E27FC236}">
                <a16:creationId xmlns:a16="http://schemas.microsoft.com/office/drawing/2014/main" id="{5305B77F-1769-A49B-E1D3-2F57EB9C406A}"/>
              </a:ext>
            </a:extLst>
          </p:cNvPr>
          <p:cNvPicPr>
            <a:picLocks noChangeAspect="1"/>
          </p:cNvPicPr>
          <p:nvPr/>
        </p:nvPicPr>
        <p:blipFill>
          <a:blip r:embed="rId7"/>
          <a:stretch>
            <a:fillRect/>
          </a:stretch>
        </p:blipFill>
        <p:spPr>
          <a:xfrm>
            <a:off x="685800" y="3644250"/>
            <a:ext cx="2922100" cy="2081758"/>
          </a:xfrm>
          <a:prstGeom prst="rect">
            <a:avLst/>
          </a:prstGeom>
        </p:spPr>
      </p:pic>
    </p:spTree>
    <p:extLst>
      <p:ext uri="{BB962C8B-B14F-4D97-AF65-F5344CB8AC3E}">
        <p14:creationId xmlns:p14="http://schemas.microsoft.com/office/powerpoint/2010/main" val="32584029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263B8B2-9E4F-B586-C92E-713955DAADF2}"/>
              </a:ext>
            </a:extLst>
          </p:cNvPr>
          <p:cNvPicPr>
            <a:picLocks noChangeAspect="1"/>
          </p:cNvPicPr>
          <p:nvPr/>
        </p:nvPicPr>
        <p:blipFill>
          <a:blip r:embed="rId3"/>
          <a:stretch>
            <a:fillRect/>
          </a:stretch>
        </p:blipFill>
        <p:spPr>
          <a:xfrm>
            <a:off x="90487" y="533400"/>
            <a:ext cx="8963025" cy="4847213"/>
          </a:xfrm>
          <a:prstGeom prst="rect">
            <a:avLst/>
          </a:prstGeom>
          <a:noFill/>
        </p:spPr>
      </p:pic>
    </p:spTree>
    <p:extLst>
      <p:ext uri="{BB962C8B-B14F-4D97-AF65-F5344CB8AC3E}">
        <p14:creationId xmlns:p14="http://schemas.microsoft.com/office/powerpoint/2010/main" val="7601775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0404273-15CE-034F-7F07-9DD53328B8A2}"/>
              </a:ext>
            </a:extLst>
          </p:cNvPr>
          <p:cNvPicPr>
            <a:picLocks noChangeAspect="1"/>
          </p:cNvPicPr>
          <p:nvPr/>
        </p:nvPicPr>
        <p:blipFill>
          <a:blip r:embed="rId3"/>
          <a:stretch>
            <a:fillRect/>
          </a:stretch>
        </p:blipFill>
        <p:spPr>
          <a:xfrm>
            <a:off x="90487" y="129619"/>
            <a:ext cx="8963025" cy="4907255"/>
          </a:xfrm>
          <a:prstGeom prst="rect">
            <a:avLst/>
          </a:prstGeom>
          <a:noFill/>
        </p:spPr>
      </p:pic>
      <p:sp>
        <p:nvSpPr>
          <p:cNvPr id="2" name="Title 1">
            <a:extLst>
              <a:ext uri="{FF2B5EF4-FFF2-40B4-BE49-F238E27FC236}">
                <a16:creationId xmlns:a16="http://schemas.microsoft.com/office/drawing/2014/main" id="{4D4066EE-4758-00E4-C572-030673264050}"/>
              </a:ext>
            </a:extLst>
          </p:cNvPr>
          <p:cNvSpPr>
            <a:spLocks noGrp="1"/>
          </p:cNvSpPr>
          <p:nvPr>
            <p:ph type="title"/>
          </p:nvPr>
        </p:nvSpPr>
        <p:spPr>
          <a:xfrm>
            <a:off x="171449" y="4953000"/>
            <a:ext cx="8801100" cy="1143000"/>
          </a:xfrm>
        </p:spPr>
        <p:txBody>
          <a:bodyPr>
            <a:normAutofit/>
          </a:bodyPr>
          <a:lstStyle/>
          <a:p>
            <a:r>
              <a:rPr lang="en-US" sz="1800" dirty="0"/>
              <a:t>https://www.greenpeace.org/usa/democracy/the-lewis-powell-memo-a-corporate-blueprint-to-dominate-democracy/</a:t>
            </a:r>
          </a:p>
        </p:txBody>
      </p:sp>
    </p:spTree>
    <p:extLst>
      <p:ext uri="{BB962C8B-B14F-4D97-AF65-F5344CB8AC3E}">
        <p14:creationId xmlns:p14="http://schemas.microsoft.com/office/powerpoint/2010/main" val="38168421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7BA2E91-4DD6-0413-7CCF-EED8C098F08C}"/>
              </a:ext>
            </a:extLst>
          </p:cNvPr>
          <p:cNvPicPr>
            <a:picLocks noChangeAspect="1"/>
          </p:cNvPicPr>
          <p:nvPr/>
        </p:nvPicPr>
        <p:blipFill>
          <a:blip r:embed="rId3"/>
          <a:stretch>
            <a:fillRect/>
          </a:stretch>
        </p:blipFill>
        <p:spPr>
          <a:xfrm>
            <a:off x="90487" y="609600"/>
            <a:ext cx="8963025" cy="4772810"/>
          </a:xfrm>
          <a:prstGeom prst="rect">
            <a:avLst/>
          </a:prstGeom>
          <a:noFill/>
        </p:spPr>
      </p:pic>
    </p:spTree>
    <p:extLst>
      <p:ext uri="{BB962C8B-B14F-4D97-AF65-F5344CB8AC3E}">
        <p14:creationId xmlns:p14="http://schemas.microsoft.com/office/powerpoint/2010/main" val="13560031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32FBDEB-6BF3-781E-2092-A40B39398B18}"/>
              </a:ext>
            </a:extLst>
          </p:cNvPr>
          <p:cNvPicPr>
            <a:picLocks noChangeAspect="1"/>
          </p:cNvPicPr>
          <p:nvPr/>
        </p:nvPicPr>
        <p:blipFill>
          <a:blip r:embed="rId2"/>
          <a:stretch>
            <a:fillRect/>
          </a:stretch>
        </p:blipFill>
        <p:spPr>
          <a:xfrm>
            <a:off x="90488" y="986576"/>
            <a:ext cx="8963025" cy="4884848"/>
          </a:xfrm>
          <a:prstGeom prst="rect">
            <a:avLst/>
          </a:prstGeom>
          <a:noFill/>
        </p:spPr>
      </p:pic>
    </p:spTree>
    <p:extLst>
      <p:ext uri="{BB962C8B-B14F-4D97-AF65-F5344CB8AC3E}">
        <p14:creationId xmlns:p14="http://schemas.microsoft.com/office/powerpoint/2010/main" val="30313909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C6C2DA-E529-6B76-A088-CC4140A288F5}"/>
              </a:ext>
            </a:extLst>
          </p:cNvPr>
          <p:cNvPicPr>
            <a:picLocks noChangeAspect="1"/>
          </p:cNvPicPr>
          <p:nvPr/>
        </p:nvPicPr>
        <p:blipFill>
          <a:blip r:embed="rId2"/>
          <a:stretch>
            <a:fillRect/>
          </a:stretch>
        </p:blipFill>
        <p:spPr>
          <a:xfrm>
            <a:off x="90488" y="975373"/>
            <a:ext cx="8963025" cy="4907255"/>
          </a:xfrm>
          <a:prstGeom prst="rect">
            <a:avLst/>
          </a:prstGeom>
          <a:noFill/>
        </p:spPr>
      </p:pic>
    </p:spTree>
    <p:extLst>
      <p:ext uri="{BB962C8B-B14F-4D97-AF65-F5344CB8AC3E}">
        <p14:creationId xmlns:p14="http://schemas.microsoft.com/office/powerpoint/2010/main" val="30112322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ABD4D59-C149-0EE2-1669-05B77F7ACA0F}"/>
              </a:ext>
            </a:extLst>
          </p:cNvPr>
          <p:cNvPicPr>
            <a:picLocks noChangeAspect="1"/>
          </p:cNvPicPr>
          <p:nvPr/>
        </p:nvPicPr>
        <p:blipFill>
          <a:blip r:embed="rId2"/>
          <a:stretch>
            <a:fillRect/>
          </a:stretch>
        </p:blipFill>
        <p:spPr>
          <a:xfrm>
            <a:off x="90487" y="609600"/>
            <a:ext cx="8963025" cy="4862439"/>
          </a:xfrm>
          <a:prstGeom prst="rect">
            <a:avLst/>
          </a:prstGeom>
          <a:noFill/>
        </p:spPr>
      </p:pic>
    </p:spTree>
    <p:extLst>
      <p:ext uri="{BB962C8B-B14F-4D97-AF65-F5344CB8AC3E}">
        <p14:creationId xmlns:p14="http://schemas.microsoft.com/office/powerpoint/2010/main" val="28678383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A505448-D977-9DFC-8FCF-9EE34F1EFC60}"/>
              </a:ext>
            </a:extLst>
          </p:cNvPr>
          <p:cNvPicPr>
            <a:picLocks noChangeAspect="1"/>
          </p:cNvPicPr>
          <p:nvPr/>
        </p:nvPicPr>
        <p:blipFill>
          <a:blip r:embed="rId3"/>
          <a:stretch>
            <a:fillRect/>
          </a:stretch>
        </p:blipFill>
        <p:spPr>
          <a:xfrm>
            <a:off x="90488" y="1008984"/>
            <a:ext cx="8963025" cy="4840032"/>
          </a:xfrm>
          <a:prstGeom prst="rect">
            <a:avLst/>
          </a:prstGeom>
          <a:noFill/>
        </p:spPr>
      </p:pic>
    </p:spTree>
    <p:extLst>
      <p:ext uri="{BB962C8B-B14F-4D97-AF65-F5344CB8AC3E}">
        <p14:creationId xmlns:p14="http://schemas.microsoft.com/office/powerpoint/2010/main" val="19338111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BE181B1-8685-024D-3890-96E3C79EA1E2}"/>
              </a:ext>
            </a:extLst>
          </p:cNvPr>
          <p:cNvPicPr>
            <a:picLocks noChangeAspect="1"/>
          </p:cNvPicPr>
          <p:nvPr/>
        </p:nvPicPr>
        <p:blipFill>
          <a:blip r:embed="rId3"/>
          <a:stretch>
            <a:fillRect/>
          </a:stretch>
        </p:blipFill>
        <p:spPr>
          <a:xfrm>
            <a:off x="90488" y="964169"/>
            <a:ext cx="8963025" cy="4929662"/>
          </a:xfrm>
          <a:prstGeom prst="rect">
            <a:avLst/>
          </a:prstGeom>
          <a:noFill/>
        </p:spPr>
      </p:pic>
    </p:spTree>
    <p:extLst>
      <p:ext uri="{BB962C8B-B14F-4D97-AF65-F5344CB8AC3E}">
        <p14:creationId xmlns:p14="http://schemas.microsoft.com/office/powerpoint/2010/main" val="22339829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83B44D3-A2A8-5F05-A731-650F97AD902E}"/>
              </a:ext>
            </a:extLst>
          </p:cNvPr>
          <p:cNvPicPr>
            <a:picLocks noChangeAspect="1"/>
          </p:cNvPicPr>
          <p:nvPr/>
        </p:nvPicPr>
        <p:blipFill>
          <a:blip r:embed="rId2"/>
          <a:stretch>
            <a:fillRect/>
          </a:stretch>
        </p:blipFill>
        <p:spPr>
          <a:xfrm>
            <a:off x="90488" y="997781"/>
            <a:ext cx="8963025" cy="4862439"/>
          </a:xfrm>
          <a:prstGeom prst="rect">
            <a:avLst/>
          </a:prstGeom>
          <a:noFill/>
        </p:spPr>
      </p:pic>
    </p:spTree>
    <p:extLst>
      <p:ext uri="{BB962C8B-B14F-4D97-AF65-F5344CB8AC3E}">
        <p14:creationId xmlns:p14="http://schemas.microsoft.com/office/powerpoint/2010/main" val="26862885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BD828D-77E7-B74F-FC1E-23EE774161AB}"/>
              </a:ext>
            </a:extLst>
          </p:cNvPr>
          <p:cNvSpPr>
            <a:spLocks noGrp="1"/>
          </p:cNvSpPr>
          <p:nvPr>
            <p:ph type="title"/>
          </p:nvPr>
        </p:nvSpPr>
        <p:spPr>
          <a:xfrm>
            <a:off x="305493" y="381000"/>
            <a:ext cx="8559388" cy="780685"/>
          </a:xfrm>
        </p:spPr>
        <p:txBody>
          <a:bodyPr>
            <a:normAutofit/>
          </a:bodyPr>
          <a:lstStyle/>
          <a:p>
            <a:r>
              <a:rPr lang="en-US" sz="4000" dirty="0">
                <a:effectLst>
                  <a:outerShdw blurRad="38100" dist="38100" dir="2700000" algn="tl">
                    <a:srgbClr val="000000">
                      <a:alpha val="43137"/>
                    </a:srgbClr>
                  </a:outerShdw>
                </a:effectLst>
              </a:rPr>
              <a:t>Presentation Learning Goals</a:t>
            </a:r>
          </a:p>
        </p:txBody>
      </p:sp>
      <p:sp>
        <p:nvSpPr>
          <p:cNvPr id="4" name="Content Placeholder 3">
            <a:extLst>
              <a:ext uri="{FF2B5EF4-FFF2-40B4-BE49-F238E27FC236}">
                <a16:creationId xmlns:a16="http://schemas.microsoft.com/office/drawing/2014/main" id="{C82E1CCA-7629-BC42-1EAD-E6FBF2E71322}"/>
              </a:ext>
            </a:extLst>
          </p:cNvPr>
          <p:cNvSpPr>
            <a:spLocks noGrp="1"/>
          </p:cNvSpPr>
          <p:nvPr>
            <p:ph idx="1"/>
          </p:nvPr>
        </p:nvSpPr>
        <p:spPr>
          <a:xfrm>
            <a:off x="304802" y="1523999"/>
            <a:ext cx="8553449" cy="4461769"/>
          </a:xfrm>
        </p:spPr>
        <p:txBody>
          <a:bodyPr>
            <a:normAutofit/>
          </a:bodyPr>
          <a:lstStyle/>
          <a:p>
            <a:r>
              <a:rPr lang="en-US" sz="4000" dirty="0"/>
              <a:t>What is advocacy and why does it matter?</a:t>
            </a:r>
          </a:p>
          <a:p>
            <a:r>
              <a:rPr lang="en-US" sz="4000" dirty="0"/>
              <a:t>Examples of AACTE’s advocacy work groups, and tools</a:t>
            </a:r>
          </a:p>
          <a:p>
            <a:r>
              <a:rPr lang="en-US" sz="4000" dirty="0"/>
              <a:t>Application of advocacy work to use combatting education gag orders</a:t>
            </a:r>
          </a:p>
        </p:txBody>
      </p:sp>
    </p:spTree>
    <p:extLst>
      <p:ext uri="{BB962C8B-B14F-4D97-AF65-F5344CB8AC3E}">
        <p14:creationId xmlns:p14="http://schemas.microsoft.com/office/powerpoint/2010/main" val="8283237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528F28-ABDD-88A5-90C5-ED769598A2AB}"/>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rPr>
              <a:t>EDJE AND ADVOCACY</a:t>
            </a:r>
          </a:p>
        </p:txBody>
      </p:sp>
      <p:sp>
        <p:nvSpPr>
          <p:cNvPr id="2" name="Content Placeholder 1">
            <a:extLst>
              <a:ext uri="{FF2B5EF4-FFF2-40B4-BE49-F238E27FC236}">
                <a16:creationId xmlns:a16="http://schemas.microsoft.com/office/drawing/2014/main" id="{694D2CAF-22C1-DB4D-BCC6-598D88DAF255}"/>
              </a:ext>
            </a:extLst>
          </p:cNvPr>
          <p:cNvSpPr>
            <a:spLocks noGrp="1"/>
          </p:cNvSpPr>
          <p:nvPr>
            <p:ph idx="1"/>
          </p:nvPr>
        </p:nvSpPr>
        <p:spPr/>
        <p:txBody>
          <a:bodyPr>
            <a:normAutofit/>
          </a:bodyPr>
          <a:lstStyle/>
          <a:p>
            <a:pPr marL="0" indent="0" algn="ctr">
              <a:buNone/>
            </a:pPr>
            <a:endParaRPr lang="en-US" sz="4000" b="1" dirty="0"/>
          </a:p>
          <a:p>
            <a:pPr marL="0" indent="0" algn="ctr">
              <a:buNone/>
            </a:pPr>
            <a:r>
              <a:rPr lang="en-US" sz="4000" b="1" dirty="0"/>
              <a:t>Please break up into </a:t>
            </a:r>
          </a:p>
          <a:p>
            <a:pPr marL="0" indent="0" algn="ctr">
              <a:buNone/>
            </a:pPr>
            <a:r>
              <a:rPr lang="en-US" sz="4000" b="1" dirty="0"/>
              <a:t>groups of five to discuss </a:t>
            </a:r>
          </a:p>
          <a:p>
            <a:pPr marL="0" indent="0" algn="ctr">
              <a:buNone/>
            </a:pPr>
            <a:r>
              <a:rPr lang="en-US" sz="4000" b="1" dirty="0"/>
              <a:t>three strategies for advocacy </a:t>
            </a:r>
          </a:p>
          <a:p>
            <a:pPr marL="0" indent="0" algn="ctr">
              <a:buNone/>
            </a:pPr>
            <a:r>
              <a:rPr lang="en-US" sz="4000" b="1" dirty="0"/>
              <a:t>you’d recommend for </a:t>
            </a:r>
          </a:p>
          <a:p>
            <a:pPr marL="0" indent="0" algn="ctr">
              <a:buNone/>
            </a:pPr>
            <a:r>
              <a:rPr lang="en-US" sz="4000" b="1" dirty="0"/>
              <a:t>EDJE moving forward.</a:t>
            </a:r>
          </a:p>
        </p:txBody>
      </p:sp>
    </p:spTree>
    <p:extLst>
      <p:ext uri="{BB962C8B-B14F-4D97-AF65-F5344CB8AC3E}">
        <p14:creationId xmlns:p14="http://schemas.microsoft.com/office/powerpoint/2010/main" val="19706837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Questions?</a:t>
            </a:r>
          </a:p>
        </p:txBody>
      </p:sp>
    </p:spTree>
    <p:extLst>
      <p:ext uri="{BB962C8B-B14F-4D97-AF65-F5344CB8AC3E}">
        <p14:creationId xmlns:p14="http://schemas.microsoft.com/office/powerpoint/2010/main" val="26086218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EB30AA5-2AAE-2AB9-0701-6C83A6C519B4}"/>
              </a:ext>
            </a:extLst>
          </p:cNvPr>
          <p:cNvSpPr>
            <a:spLocks noGrp="1"/>
          </p:cNvSpPr>
          <p:nvPr>
            <p:ph type="title"/>
          </p:nvPr>
        </p:nvSpPr>
        <p:spPr>
          <a:xfrm>
            <a:off x="275981" y="5106750"/>
            <a:ext cx="8559388" cy="780685"/>
          </a:xfrm>
        </p:spPr>
        <p:txBody>
          <a:bodyPr>
            <a:normAutofit/>
          </a:bodyPr>
          <a:lstStyle/>
          <a:p>
            <a:pPr algn="l"/>
            <a:r>
              <a:rPr lang="en-US" sz="1400" b="0" i="1" dirty="0"/>
              <a:t>From the University Undergraduate Research Council</a:t>
            </a:r>
          </a:p>
        </p:txBody>
      </p:sp>
      <p:pic>
        <p:nvPicPr>
          <p:cNvPr id="5" name="Picture 4">
            <a:extLst>
              <a:ext uri="{FF2B5EF4-FFF2-40B4-BE49-F238E27FC236}">
                <a16:creationId xmlns:a16="http://schemas.microsoft.com/office/drawing/2014/main" id="{DEC06FBF-FF10-A9B7-CB04-367C91AEF327}"/>
              </a:ext>
            </a:extLst>
          </p:cNvPr>
          <p:cNvPicPr>
            <a:picLocks noChangeAspect="1"/>
          </p:cNvPicPr>
          <p:nvPr/>
        </p:nvPicPr>
        <p:blipFill rotWithShape="1">
          <a:blip r:embed="rId3"/>
          <a:srcRect r="5911" b="1"/>
          <a:stretch/>
        </p:blipFill>
        <p:spPr>
          <a:xfrm>
            <a:off x="295275" y="32208"/>
            <a:ext cx="8553449" cy="5113538"/>
          </a:xfrm>
          <a:prstGeom prst="rect">
            <a:avLst/>
          </a:prstGeom>
          <a:noFill/>
        </p:spPr>
      </p:pic>
    </p:spTree>
    <p:extLst>
      <p:ext uri="{BB962C8B-B14F-4D97-AF65-F5344CB8AC3E}">
        <p14:creationId xmlns:p14="http://schemas.microsoft.com/office/powerpoint/2010/main" val="20872065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CC7016D6-CB3E-453D-443B-A42C0D1F9BD8}"/>
              </a:ext>
            </a:extLst>
          </p:cNvPr>
          <p:cNvSpPr>
            <a:spLocks noGrp="1"/>
          </p:cNvSpPr>
          <p:nvPr>
            <p:ph type="title"/>
          </p:nvPr>
        </p:nvSpPr>
        <p:spPr>
          <a:xfrm>
            <a:off x="323901" y="4648200"/>
            <a:ext cx="8559388" cy="780685"/>
          </a:xfrm>
        </p:spPr>
        <p:txBody>
          <a:bodyPr>
            <a:normAutofit/>
          </a:bodyPr>
          <a:lstStyle/>
          <a:p>
            <a:pPr algn="l"/>
            <a:r>
              <a:rPr lang="en-US" sz="1400" b="0" i="1" dirty="0"/>
              <a:t>From the University Undergraduate Research Council</a:t>
            </a:r>
            <a:endParaRPr lang="en-US" sz="1400" b="0" dirty="0"/>
          </a:p>
        </p:txBody>
      </p:sp>
      <p:pic>
        <p:nvPicPr>
          <p:cNvPr id="6" name="Picture 5" descr="A group of people with question marks and lightning bolt&#10;&#10;Description automatically generated">
            <a:extLst>
              <a:ext uri="{FF2B5EF4-FFF2-40B4-BE49-F238E27FC236}">
                <a16:creationId xmlns:a16="http://schemas.microsoft.com/office/drawing/2014/main" id="{995C7636-2E4F-F8F0-B445-5F09EC74B843}"/>
              </a:ext>
            </a:extLst>
          </p:cNvPr>
          <p:cNvPicPr>
            <a:picLocks noChangeAspect="1"/>
          </p:cNvPicPr>
          <p:nvPr/>
        </p:nvPicPr>
        <p:blipFill>
          <a:blip r:embed="rId3"/>
          <a:stretch>
            <a:fillRect/>
          </a:stretch>
        </p:blipFill>
        <p:spPr>
          <a:xfrm>
            <a:off x="135947" y="438515"/>
            <a:ext cx="8882798" cy="3981085"/>
          </a:xfrm>
          <a:prstGeom prst="rect">
            <a:avLst/>
          </a:prstGeom>
          <a:noFill/>
        </p:spPr>
      </p:pic>
    </p:spTree>
    <p:extLst>
      <p:ext uri="{BB962C8B-B14F-4D97-AF65-F5344CB8AC3E}">
        <p14:creationId xmlns:p14="http://schemas.microsoft.com/office/powerpoint/2010/main" val="38545394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329B426-92F8-BDB5-BED8-A7C3A91C1290}"/>
              </a:ext>
            </a:extLst>
          </p:cNvPr>
          <p:cNvSpPr>
            <a:spLocks noGrp="1"/>
          </p:cNvSpPr>
          <p:nvPr>
            <p:ph type="title"/>
          </p:nvPr>
        </p:nvSpPr>
        <p:spPr>
          <a:xfrm>
            <a:off x="256342" y="4724400"/>
            <a:ext cx="8559388" cy="780685"/>
          </a:xfrm>
        </p:spPr>
        <p:txBody>
          <a:bodyPr>
            <a:normAutofit/>
          </a:bodyPr>
          <a:lstStyle/>
          <a:p>
            <a:pPr algn="l"/>
            <a:r>
              <a:rPr lang="en-US" sz="1400" b="0" i="1" dirty="0"/>
              <a:t>From the University Undergraduate Research Council</a:t>
            </a:r>
            <a:endParaRPr lang="en-US" sz="1400" b="0" dirty="0"/>
          </a:p>
        </p:txBody>
      </p:sp>
      <p:pic>
        <p:nvPicPr>
          <p:cNvPr id="6" name="Picture 5" descr="A close-up of a road sign&#10;&#10;Description automatically generated">
            <a:extLst>
              <a:ext uri="{FF2B5EF4-FFF2-40B4-BE49-F238E27FC236}">
                <a16:creationId xmlns:a16="http://schemas.microsoft.com/office/drawing/2014/main" id="{C3BC43B1-16DA-1F1E-23C1-B83442080A58}"/>
              </a:ext>
            </a:extLst>
          </p:cNvPr>
          <p:cNvPicPr>
            <a:picLocks noChangeAspect="1"/>
          </p:cNvPicPr>
          <p:nvPr/>
        </p:nvPicPr>
        <p:blipFill>
          <a:blip r:embed="rId3"/>
          <a:stretch>
            <a:fillRect/>
          </a:stretch>
        </p:blipFill>
        <p:spPr>
          <a:xfrm>
            <a:off x="114967" y="685800"/>
            <a:ext cx="8835128" cy="3733800"/>
          </a:xfrm>
          <a:prstGeom prst="rect">
            <a:avLst/>
          </a:prstGeom>
          <a:noFill/>
        </p:spPr>
      </p:pic>
    </p:spTree>
    <p:extLst>
      <p:ext uri="{BB962C8B-B14F-4D97-AF65-F5344CB8AC3E}">
        <p14:creationId xmlns:p14="http://schemas.microsoft.com/office/powerpoint/2010/main" val="22393815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344E127-3559-5143-D09C-1C4BFC9C0B27}"/>
              </a:ext>
            </a:extLst>
          </p:cNvPr>
          <p:cNvSpPr>
            <a:spLocks noGrp="1"/>
          </p:cNvSpPr>
          <p:nvPr>
            <p:ph type="title"/>
          </p:nvPr>
        </p:nvSpPr>
        <p:spPr/>
        <p:txBody>
          <a:bodyPr/>
          <a:lstStyle/>
          <a:p>
            <a:r>
              <a:rPr lang="en-US" dirty="0"/>
              <a:t>Question?</a:t>
            </a:r>
          </a:p>
        </p:txBody>
      </p:sp>
      <p:sp>
        <p:nvSpPr>
          <p:cNvPr id="8" name="Content Placeholder 7">
            <a:extLst>
              <a:ext uri="{FF2B5EF4-FFF2-40B4-BE49-F238E27FC236}">
                <a16:creationId xmlns:a16="http://schemas.microsoft.com/office/drawing/2014/main" id="{B0101143-26F3-AD66-F638-AD5026408C43}"/>
              </a:ext>
            </a:extLst>
          </p:cNvPr>
          <p:cNvSpPr>
            <a:spLocks noGrp="1"/>
          </p:cNvSpPr>
          <p:nvPr>
            <p:ph idx="1"/>
          </p:nvPr>
        </p:nvSpPr>
        <p:spPr/>
        <p:txBody>
          <a:bodyPr>
            <a:normAutofit/>
          </a:bodyPr>
          <a:lstStyle/>
          <a:p>
            <a:pPr marL="0" indent="0" algn="ctr">
              <a:buNone/>
            </a:pPr>
            <a:r>
              <a:rPr lang="en-US" sz="4800" dirty="0"/>
              <a:t>What are some misconceptions that you have or roadblocks you have encountered inside your work in EDJE and/or your institutions?</a:t>
            </a:r>
          </a:p>
        </p:txBody>
      </p:sp>
    </p:spTree>
    <p:extLst>
      <p:ext uri="{BB962C8B-B14F-4D97-AF65-F5344CB8AC3E}">
        <p14:creationId xmlns:p14="http://schemas.microsoft.com/office/powerpoint/2010/main" val="30025080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9D43165-1FF7-7783-D7D0-D767D580BB46}"/>
              </a:ext>
            </a:extLst>
          </p:cNvPr>
          <p:cNvSpPr>
            <a:spLocks noGrp="1"/>
          </p:cNvSpPr>
          <p:nvPr>
            <p:ph type="title"/>
          </p:nvPr>
        </p:nvSpPr>
        <p:spPr>
          <a:xfrm>
            <a:off x="183037" y="5105400"/>
            <a:ext cx="8559388" cy="780685"/>
          </a:xfrm>
        </p:spPr>
        <p:txBody>
          <a:bodyPr>
            <a:normAutofit/>
          </a:bodyPr>
          <a:lstStyle/>
          <a:p>
            <a:pPr algn="l"/>
            <a:r>
              <a:rPr lang="en-US" sz="1400" b="0" i="1" dirty="0"/>
              <a:t>From the University Undergraduate Research Council</a:t>
            </a:r>
            <a:endParaRPr lang="en-US" sz="1400" b="0" dirty="0"/>
          </a:p>
        </p:txBody>
      </p:sp>
      <p:pic>
        <p:nvPicPr>
          <p:cNvPr id="5" name="Picture 4" descr="A white background with black text&#10;&#10;Description automatically generated">
            <a:extLst>
              <a:ext uri="{FF2B5EF4-FFF2-40B4-BE49-F238E27FC236}">
                <a16:creationId xmlns:a16="http://schemas.microsoft.com/office/drawing/2014/main" id="{53E87578-E572-B2B9-8AD6-383A4A420F67}"/>
              </a:ext>
            </a:extLst>
          </p:cNvPr>
          <p:cNvPicPr>
            <a:picLocks noChangeAspect="1"/>
          </p:cNvPicPr>
          <p:nvPr/>
        </p:nvPicPr>
        <p:blipFill>
          <a:blip r:embed="rId3"/>
          <a:stretch>
            <a:fillRect/>
          </a:stretch>
        </p:blipFill>
        <p:spPr>
          <a:xfrm>
            <a:off x="74760" y="457200"/>
            <a:ext cx="8994480" cy="3886200"/>
          </a:xfrm>
          <a:prstGeom prst="rect">
            <a:avLst/>
          </a:prstGeom>
          <a:noFill/>
        </p:spPr>
      </p:pic>
    </p:spTree>
    <p:extLst>
      <p:ext uri="{BB962C8B-B14F-4D97-AF65-F5344CB8AC3E}">
        <p14:creationId xmlns:p14="http://schemas.microsoft.com/office/powerpoint/2010/main" val="21478110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CED89E64-766E-835B-75FE-C510A7F45CE0}"/>
              </a:ext>
            </a:extLst>
          </p:cNvPr>
          <p:cNvSpPr>
            <a:spLocks noGrp="1"/>
          </p:cNvSpPr>
          <p:nvPr>
            <p:ph type="title"/>
          </p:nvPr>
        </p:nvSpPr>
        <p:spPr>
          <a:xfrm>
            <a:off x="298863" y="133715"/>
            <a:ext cx="8559388" cy="1771285"/>
          </a:xfrm>
        </p:spPr>
        <p:txBody>
          <a:bodyPr anchor="ctr">
            <a:normAutofit/>
          </a:bodyPr>
          <a:lstStyle/>
          <a:p>
            <a:pPr>
              <a:lnSpc>
                <a:spcPct val="90000"/>
              </a:lnSpc>
            </a:pPr>
            <a:r>
              <a:rPr lang="en-US" sz="2800" dirty="0"/>
              <a:t>Can you think of other </a:t>
            </a:r>
            <a:br>
              <a:rPr lang="en-US" sz="2800" dirty="0"/>
            </a:br>
            <a:r>
              <a:rPr lang="en-US" sz="2800" dirty="0"/>
              <a:t>communication tactics</a:t>
            </a:r>
            <a:br>
              <a:rPr lang="en-US" sz="2800" dirty="0"/>
            </a:br>
            <a:r>
              <a:rPr lang="en-US" sz="2800" dirty="0"/>
              <a:t> you might use for an advocacy program?</a:t>
            </a:r>
          </a:p>
        </p:txBody>
      </p:sp>
      <p:pic>
        <p:nvPicPr>
          <p:cNvPr id="13" name="Picture 12" descr="Different coloured question marks">
            <a:extLst>
              <a:ext uri="{FF2B5EF4-FFF2-40B4-BE49-F238E27FC236}">
                <a16:creationId xmlns:a16="http://schemas.microsoft.com/office/drawing/2014/main" id="{797007A3-5BA4-5C7A-E7F3-29020456FAFD}"/>
              </a:ext>
            </a:extLst>
          </p:cNvPr>
          <p:cNvPicPr>
            <a:picLocks noChangeAspect="1"/>
          </p:cNvPicPr>
          <p:nvPr/>
        </p:nvPicPr>
        <p:blipFill rotWithShape="1">
          <a:blip r:embed="rId2"/>
          <a:srcRect l="1262" r="4649" b="1"/>
          <a:stretch/>
        </p:blipFill>
        <p:spPr>
          <a:xfrm>
            <a:off x="1362074" y="1981200"/>
            <a:ext cx="6419851" cy="3838002"/>
          </a:xfrm>
          <a:prstGeom prst="rect">
            <a:avLst/>
          </a:prstGeom>
          <a:noFill/>
        </p:spPr>
      </p:pic>
    </p:spTree>
    <p:extLst>
      <p:ext uri="{BB962C8B-B14F-4D97-AF65-F5344CB8AC3E}">
        <p14:creationId xmlns:p14="http://schemas.microsoft.com/office/powerpoint/2010/main" val="42827297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F7C06-F68E-0D43-ED68-40E6CE866419}"/>
              </a:ext>
            </a:extLst>
          </p:cNvPr>
          <p:cNvSpPr>
            <a:spLocks noGrp="1"/>
          </p:cNvSpPr>
          <p:nvPr>
            <p:ph type="title"/>
          </p:nvPr>
        </p:nvSpPr>
        <p:spPr>
          <a:xfrm>
            <a:off x="171450" y="297656"/>
            <a:ext cx="8801100" cy="868362"/>
          </a:xfrm>
        </p:spPr>
        <p:txBody>
          <a:bodyPr/>
          <a:lstStyle/>
          <a:p>
            <a:r>
              <a:rPr lang="en-US" b="1" dirty="0">
                <a:effectLst>
                  <a:outerShdw blurRad="38100" dist="38100" dir="2700000" algn="tl">
                    <a:srgbClr val="000000">
                      <a:alpha val="43137"/>
                    </a:srgbClr>
                  </a:outerShdw>
                </a:effectLst>
              </a:rPr>
              <a:t>AACTE (501 C-3) Advocacy Work</a:t>
            </a:r>
          </a:p>
        </p:txBody>
      </p:sp>
      <p:sp>
        <p:nvSpPr>
          <p:cNvPr id="3" name="Text Placeholder 2">
            <a:extLst>
              <a:ext uri="{FF2B5EF4-FFF2-40B4-BE49-F238E27FC236}">
                <a16:creationId xmlns:a16="http://schemas.microsoft.com/office/drawing/2014/main" id="{F1658C97-5A09-FA9F-8668-93210B7C381C}"/>
              </a:ext>
            </a:extLst>
          </p:cNvPr>
          <p:cNvSpPr>
            <a:spLocks noGrp="1"/>
          </p:cNvSpPr>
          <p:nvPr>
            <p:ph type="body" idx="1"/>
          </p:nvPr>
        </p:nvSpPr>
        <p:spPr>
          <a:xfrm>
            <a:off x="531812" y="1166018"/>
            <a:ext cx="4040188" cy="639762"/>
          </a:xfrm>
        </p:spPr>
        <p:txBody>
          <a:bodyPr>
            <a:normAutofit/>
          </a:bodyPr>
          <a:lstStyle/>
          <a:p>
            <a:r>
              <a:rPr lang="en-US" sz="3200" dirty="0"/>
              <a:t>FEDERAL</a:t>
            </a:r>
          </a:p>
        </p:txBody>
      </p:sp>
      <p:sp>
        <p:nvSpPr>
          <p:cNvPr id="5" name="Content Placeholder 4">
            <a:extLst>
              <a:ext uri="{FF2B5EF4-FFF2-40B4-BE49-F238E27FC236}">
                <a16:creationId xmlns:a16="http://schemas.microsoft.com/office/drawing/2014/main" id="{826B48E3-293C-7A93-6629-E339997863EB}"/>
              </a:ext>
            </a:extLst>
          </p:cNvPr>
          <p:cNvSpPr>
            <a:spLocks noGrp="1"/>
          </p:cNvSpPr>
          <p:nvPr>
            <p:ph sz="half" idx="2"/>
          </p:nvPr>
        </p:nvSpPr>
        <p:spPr>
          <a:xfrm>
            <a:off x="457200" y="1905000"/>
            <a:ext cx="4040188" cy="4221163"/>
          </a:xfrm>
        </p:spPr>
        <p:txBody>
          <a:bodyPr>
            <a:normAutofit/>
          </a:bodyPr>
          <a:lstStyle/>
          <a:p>
            <a:r>
              <a:rPr lang="en-US" sz="2800" dirty="0"/>
              <a:t>CONGRESS</a:t>
            </a:r>
          </a:p>
          <a:p>
            <a:r>
              <a:rPr lang="en-US" sz="2800" dirty="0"/>
              <a:t>FEDERAL OFFICES</a:t>
            </a:r>
          </a:p>
          <a:p>
            <a:r>
              <a:rPr lang="en-US" sz="2800" dirty="0"/>
              <a:t>AACTE STAFF</a:t>
            </a:r>
          </a:p>
          <a:p>
            <a:r>
              <a:rPr lang="en-US" sz="2800" dirty="0"/>
              <a:t>DAY ON THE HILL</a:t>
            </a:r>
          </a:p>
          <a:p>
            <a:r>
              <a:rPr lang="en-US" sz="2800" dirty="0"/>
              <a:t>“HOME” VISITS</a:t>
            </a:r>
          </a:p>
          <a:p>
            <a:r>
              <a:rPr lang="en-US" sz="2800" dirty="0"/>
              <a:t>TOOL KITS</a:t>
            </a:r>
          </a:p>
        </p:txBody>
      </p:sp>
      <p:sp>
        <p:nvSpPr>
          <p:cNvPr id="6" name="Text Placeholder 5">
            <a:extLst>
              <a:ext uri="{FF2B5EF4-FFF2-40B4-BE49-F238E27FC236}">
                <a16:creationId xmlns:a16="http://schemas.microsoft.com/office/drawing/2014/main" id="{FA80CEBB-635D-2B49-A3B6-FF8D8934285A}"/>
              </a:ext>
            </a:extLst>
          </p:cNvPr>
          <p:cNvSpPr>
            <a:spLocks noGrp="1"/>
          </p:cNvSpPr>
          <p:nvPr>
            <p:ph type="body" sz="quarter" idx="3"/>
          </p:nvPr>
        </p:nvSpPr>
        <p:spPr>
          <a:xfrm>
            <a:off x="4645029" y="1166018"/>
            <a:ext cx="4041775" cy="639762"/>
          </a:xfrm>
        </p:spPr>
        <p:txBody>
          <a:bodyPr>
            <a:normAutofit/>
          </a:bodyPr>
          <a:lstStyle/>
          <a:p>
            <a:r>
              <a:rPr lang="en-US" sz="3200" dirty="0"/>
              <a:t>STATE</a:t>
            </a:r>
          </a:p>
        </p:txBody>
      </p:sp>
      <p:sp>
        <p:nvSpPr>
          <p:cNvPr id="7" name="Content Placeholder 6">
            <a:extLst>
              <a:ext uri="{FF2B5EF4-FFF2-40B4-BE49-F238E27FC236}">
                <a16:creationId xmlns:a16="http://schemas.microsoft.com/office/drawing/2014/main" id="{43843C86-D452-C83F-C4DD-9C7BE89FD2DF}"/>
              </a:ext>
            </a:extLst>
          </p:cNvPr>
          <p:cNvSpPr>
            <a:spLocks noGrp="1"/>
          </p:cNvSpPr>
          <p:nvPr>
            <p:ph sz="quarter" idx="4"/>
          </p:nvPr>
        </p:nvSpPr>
        <p:spPr>
          <a:xfrm>
            <a:off x="4497388" y="1818349"/>
            <a:ext cx="4268783" cy="4307814"/>
          </a:xfrm>
        </p:spPr>
        <p:txBody>
          <a:bodyPr>
            <a:normAutofit/>
          </a:bodyPr>
          <a:lstStyle/>
          <a:p>
            <a:r>
              <a:rPr lang="en-US" sz="2800" dirty="0"/>
              <a:t>STATE LEGISLATURES</a:t>
            </a:r>
          </a:p>
          <a:p>
            <a:r>
              <a:rPr lang="en-US" sz="2800" dirty="0"/>
              <a:t>STATE AGENCIES</a:t>
            </a:r>
          </a:p>
          <a:p>
            <a:r>
              <a:rPr lang="en-US" sz="2800" dirty="0"/>
              <a:t>ACSR/STATE AFFILIATES</a:t>
            </a:r>
          </a:p>
          <a:p>
            <a:r>
              <a:rPr lang="en-US" sz="2800" dirty="0"/>
              <a:t>STATE DAYS</a:t>
            </a:r>
          </a:p>
          <a:p>
            <a:endParaRPr lang="en-US" sz="2800" dirty="0"/>
          </a:p>
        </p:txBody>
      </p:sp>
    </p:spTree>
    <p:extLst>
      <p:ext uri="{BB962C8B-B14F-4D97-AF65-F5344CB8AC3E}">
        <p14:creationId xmlns:p14="http://schemas.microsoft.com/office/powerpoint/2010/main" val="31766551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AACT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alpha val="5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r">
          <a:defRPr dirty="0" smtClean="0">
            <a:solidFill>
              <a:schemeClr val="bg1"/>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3121</TotalTime>
  <Words>1742</Words>
  <Application>Microsoft Office PowerPoint</Application>
  <PresentationFormat>On-screen Show (4:3)</PresentationFormat>
  <Paragraphs>107</Paragraphs>
  <Slides>21</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-apple-system</vt:lpstr>
      <vt:lpstr>Arial</vt:lpstr>
      <vt:lpstr>Calibri</vt:lpstr>
      <vt:lpstr>Century Gothic</vt:lpstr>
      <vt:lpstr>HelveticaNeueLT Std</vt:lpstr>
      <vt:lpstr>Söhne</vt:lpstr>
      <vt:lpstr>AACTE Theme</vt:lpstr>
      <vt:lpstr>Strategies and Resources for Policy Advocacy Education Deans for Justice &amp; Equity 2023 Summer Conference     Lynn M. Gangone EdD CAE AACTE President &amp; CEO August 11, 2023</vt:lpstr>
      <vt:lpstr>Presentation Learning Goals</vt:lpstr>
      <vt:lpstr>From the University Undergraduate Research Council</vt:lpstr>
      <vt:lpstr>From the University Undergraduate Research Council</vt:lpstr>
      <vt:lpstr>From the University Undergraduate Research Council</vt:lpstr>
      <vt:lpstr>Question?</vt:lpstr>
      <vt:lpstr>From the University Undergraduate Research Council</vt:lpstr>
      <vt:lpstr>Can you think of other  communication tactics  you might use for an advocacy program?</vt:lpstr>
      <vt:lpstr>AACTE (501 C-3) Advocacy Work</vt:lpstr>
      <vt:lpstr>PowerPoint Presentation</vt:lpstr>
      <vt:lpstr>PowerPoint Presentation</vt:lpstr>
      <vt:lpstr>https://www.greenpeace.org/usa/democracy/the-lewis-powell-memo-a-corporate-blueprint-to-dominate-democracy/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EDJE AND ADVOCACY</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 Gumbar</dc:creator>
  <cp:lastModifiedBy>Lynn M. Gangone</cp:lastModifiedBy>
  <cp:revision>324</cp:revision>
  <dcterms:created xsi:type="dcterms:W3CDTF">2012-09-11T15:36:55Z</dcterms:created>
  <dcterms:modified xsi:type="dcterms:W3CDTF">2023-08-11T02:44:26Z</dcterms:modified>
</cp:coreProperties>
</file>