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37"/>
    <p:restoredTop sz="96327"/>
  </p:normalViewPr>
  <p:slideViewPr>
    <p:cSldViewPr snapToGrid="0">
      <p:cViewPr varScale="1">
        <p:scale>
          <a:sx n="91" d="100"/>
          <a:sy n="91" d="100"/>
        </p:scale>
        <p:origin x="224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trans_killjoy/the-demands-on-trans-women-bdbf11d34f9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keupress.edu/normal-life-revised" TargetMode="External"/><Relationship Id="rId2" Type="http://schemas.openxmlformats.org/officeDocument/2006/relationships/hyperlink" Target="https://www.routledge.com/Trans-in-College-Transgender-Students-Strategies-for-Navigating-Campus/Nicolazzo/p/book/97816203645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A777-8675-FE14-9FD6-961627D14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National landscape of censorship legislation…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0CE3-ED3A-7B19-FEEB-989377EE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039256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/>
              <a:t>…and efforts to push back</a:t>
            </a:r>
          </a:p>
          <a:p>
            <a:pPr algn="r"/>
            <a:endParaRPr lang="en-US" dirty="0"/>
          </a:p>
          <a:p>
            <a:pPr>
              <a:spcBef>
                <a:spcPts val="0"/>
              </a:spcBef>
            </a:pPr>
            <a:endParaRPr lang="en-US" i="1" dirty="0"/>
          </a:p>
          <a:p>
            <a:pPr>
              <a:spcBef>
                <a:spcPts val="0"/>
              </a:spcBef>
            </a:pPr>
            <a:r>
              <a:rPr lang="en-US" i="1" dirty="0"/>
              <a:t>Z </a:t>
            </a:r>
            <a:r>
              <a:rPr lang="en-US" i="1" dirty="0" err="1"/>
              <a:t>Nicolazzo</a:t>
            </a:r>
            <a:r>
              <a:rPr lang="en-US" i="1" dirty="0"/>
              <a:t>, Ph.D.</a:t>
            </a:r>
          </a:p>
          <a:p>
            <a:pPr>
              <a:spcBef>
                <a:spcPts val="0"/>
              </a:spcBef>
            </a:pPr>
            <a:r>
              <a:rPr lang="en-US" i="1" dirty="0"/>
              <a:t>Associate Professor, Trans* Studies in Education</a:t>
            </a:r>
          </a:p>
          <a:p>
            <a:pPr>
              <a:spcBef>
                <a:spcPts val="0"/>
              </a:spcBef>
            </a:pPr>
            <a:r>
              <a:rPr lang="en-US" i="1" dirty="0"/>
              <a:t>University of Arizona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58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3D-FDEC-8850-08A3-32843396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Anti-trans(Girl) legislation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C7116E-2A93-CEE8-918C-CAA9B5E3A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3325041" cy="40241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Heavily focused on schools/schooling environments</a:t>
            </a:r>
            <a:r>
              <a:rPr lang="en-US" dirty="0"/>
              <a:t>, which is significant given our roles in this very context.</a:t>
            </a:r>
          </a:p>
          <a:p>
            <a:r>
              <a:rPr lang="en-US" dirty="0"/>
              <a:t>Deeply </a:t>
            </a:r>
            <a:r>
              <a:rPr lang="en-US" b="1" dirty="0">
                <a:solidFill>
                  <a:srgbClr val="FF0000"/>
                </a:solidFill>
              </a:rPr>
              <a:t>connected to ongoing enactments of anti-blackness and misogyny</a:t>
            </a:r>
            <a:r>
              <a:rPr lang="en-US" dirty="0"/>
              <a:t>.</a:t>
            </a:r>
          </a:p>
          <a:p>
            <a:r>
              <a:rPr lang="en-US" dirty="0"/>
              <a:t>Largely focused on </a:t>
            </a:r>
            <a:r>
              <a:rPr lang="en-US" b="1" dirty="0">
                <a:solidFill>
                  <a:srgbClr val="FF0000"/>
                </a:solidFill>
              </a:rPr>
              <a:t>regulating the movements trans girls and women</a:t>
            </a:r>
            <a:r>
              <a:rPr lang="en-US" dirty="0"/>
              <a:t>, especially trans girls and women of color.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687896ED-D45B-A756-0853-1196C7F0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61" y="2194561"/>
            <a:ext cx="7185940" cy="40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A80A-5B93-131B-C2F7-B8F144C7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343" y="764373"/>
            <a:ext cx="10014858" cy="1293028"/>
          </a:xfrm>
        </p:spPr>
        <p:txBody>
          <a:bodyPr/>
          <a:lstStyle/>
          <a:p>
            <a:r>
              <a:rPr lang="en-US" dirty="0"/>
              <a:t>Detailing the institutional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E339-F805-F9C0-0D37-63DD63BE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The material conditions of transmisogyny that frame our individual and collective (non-)existence as trans girls and women is a rather quotidian fact of life.</a:t>
            </a:r>
            <a:r>
              <a:rPr lang="en-US" i="1" dirty="0"/>
              <a:t> </a:t>
            </a:r>
            <a:r>
              <a:rPr lang="en-US" dirty="0"/>
              <a:t>While this does not dull its material edge, it does bear repeating that it is not unusual or otherwise remarkable in its omnipresence. …[W]hen someone falsely presupposes transmisogyny to be ‘new’ or ‘unbelievable,’ they are participating in the reproduction of a world that views trans women as ‘new’ or ‘unbelievable,’ which is to say, they are furthering ideologies that frame trans women of out view (epistemologically, ontologically, and otherwise). </a:t>
            </a:r>
            <a:r>
              <a:rPr lang="en-US" b="1" i="1" dirty="0">
                <a:solidFill>
                  <a:srgbClr val="FF0000"/>
                </a:solidFill>
              </a:rPr>
              <a:t>To know trans women exist is to know transmisogyny mediates and curtails our life chances.</a:t>
            </a:r>
            <a:r>
              <a:rPr lang="en-US" dirty="0"/>
              <a:t>” </a:t>
            </a:r>
          </a:p>
          <a:p>
            <a:pPr marL="0" indent="0" algn="r">
              <a:buNone/>
            </a:pPr>
            <a:br>
              <a:rPr lang="en-US" dirty="0"/>
            </a:br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~The Demands on Trans Women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E40B-CC48-17B1-5A84-7A5FD658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764373"/>
            <a:ext cx="10406743" cy="1293028"/>
          </a:xfrm>
        </p:spPr>
        <p:txBody>
          <a:bodyPr/>
          <a:lstStyle/>
          <a:p>
            <a:r>
              <a:rPr lang="en-US" dirty="0"/>
              <a:t>How does this show up in our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C380-51D3-B0E3-9829-6B5031EF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Hiring/seeking to hire trans people without doing the preparatory and/or ongoing work to support us. </a:t>
            </a:r>
          </a:p>
          <a:p>
            <a:r>
              <a:rPr lang="en-US" dirty="0"/>
              <a:t>Desiring transness as a form of ‘</a:t>
            </a:r>
            <a:r>
              <a:rPr lang="en-US" dirty="0" err="1"/>
              <a:t>tickbox</a:t>
            </a:r>
            <a:r>
              <a:rPr lang="en-US" dirty="0"/>
              <a:t> diversity’ (Ahmed, 2012).</a:t>
            </a:r>
          </a:p>
          <a:p>
            <a:r>
              <a:rPr lang="en-US" dirty="0"/>
              <a:t>Having ‘perfectly logical explanations’ for why trans-affirming praxis cannot happen (e.g., “I wish we could do </a:t>
            </a:r>
            <a:r>
              <a:rPr lang="en-US" i="1" dirty="0"/>
              <a:t>x</a:t>
            </a:r>
            <a:r>
              <a:rPr lang="en-US" dirty="0"/>
              <a:t>, but…”</a:t>
            </a:r>
          </a:p>
          <a:p>
            <a:r>
              <a:rPr lang="en-US" dirty="0"/>
              <a:t>Assuming trans hires will ‘fix’ all other faculty/staffs lack of trans knowledge.</a:t>
            </a:r>
          </a:p>
          <a:p>
            <a:r>
              <a:rPr lang="en-US" dirty="0"/>
              <a:t>Not having ongoing relationships with queer and trans organizations (local and/or in your field/through the academy).</a:t>
            </a:r>
          </a:p>
          <a:p>
            <a:r>
              <a:rPr lang="en-US" dirty="0"/>
              <a:t>Engaging in isomorphic practices and, as a result, not hiring trans people because other people have yet to.</a:t>
            </a:r>
          </a:p>
        </p:txBody>
      </p:sp>
    </p:spTree>
    <p:extLst>
      <p:ext uri="{BB962C8B-B14F-4D97-AF65-F5344CB8AC3E}">
        <p14:creationId xmlns:p14="http://schemas.microsoft.com/office/powerpoint/2010/main" val="122012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8668-EC3C-29AB-C80A-A31B7C61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a ‘right’ v. ‘left’ issue…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3587E-BAC3-2A90-0F75-98841588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268" y="3641725"/>
            <a:ext cx="10820399" cy="955675"/>
          </a:xfrm>
        </p:spPr>
        <p:txBody>
          <a:bodyPr/>
          <a:lstStyle/>
          <a:p>
            <a:pPr algn="l"/>
            <a:r>
              <a:rPr lang="en-US" dirty="0"/>
              <a:t>(or perhaps it is in the sense that those on both the ‘right’ and ‘left’ participate in furthering the sociopolitical conditions through which trans people live)</a:t>
            </a:r>
          </a:p>
        </p:txBody>
      </p:sp>
    </p:spTree>
    <p:extLst>
      <p:ext uri="{BB962C8B-B14F-4D97-AF65-F5344CB8AC3E}">
        <p14:creationId xmlns:p14="http://schemas.microsoft.com/office/powerpoint/2010/main" val="42807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FB99-4C2D-D49C-AD77-AB1EB1A8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764373"/>
            <a:ext cx="9710057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education deans do to forward trans justice and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F066-6A84-25AA-C0B8-2A16EACD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BEFORE</a:t>
            </a:r>
          </a:p>
          <a:p>
            <a:r>
              <a:rPr lang="en-US" dirty="0"/>
              <a:t>Do some internal auditing work</a:t>
            </a:r>
            <a:r>
              <a:rPr lang="en-US" i="1" dirty="0"/>
              <a:t> </a:t>
            </a:r>
            <a:r>
              <a:rPr lang="en-US" dirty="0"/>
              <a:t>to address where you are in supporting trans faculty/staff/students.</a:t>
            </a:r>
          </a:p>
          <a:p>
            <a:pPr lvl="1"/>
            <a:r>
              <a:rPr lang="en-US" dirty="0"/>
              <a:t>What is the status of trans healthcare on your campus?</a:t>
            </a:r>
          </a:p>
          <a:p>
            <a:pPr lvl="1"/>
            <a:r>
              <a:rPr lang="en-US" dirty="0"/>
              <a:t>Are there single-stall, lockable restrooms in your building? Are there multi-stall gender-inclusive restrooms?</a:t>
            </a:r>
          </a:p>
          <a:p>
            <a:pPr lvl="1"/>
            <a:r>
              <a:rPr lang="en-US" dirty="0"/>
              <a:t>Are there queer/trans affinity groups on campus for faculty/staff/students?</a:t>
            </a:r>
          </a:p>
          <a:p>
            <a:pPr lvl="1"/>
            <a:r>
              <a:rPr lang="en-US" dirty="0"/>
              <a:t>Do you have ongoing, meaningful connections with local queer/trans organizations?</a:t>
            </a:r>
          </a:p>
          <a:p>
            <a:pPr lvl="1"/>
            <a:r>
              <a:rPr lang="en-US" dirty="0"/>
              <a:t>Do faculty’s proper names show up on digital rosters (or is it just legal names)?</a:t>
            </a:r>
          </a:p>
          <a:p>
            <a:pPr lvl="1"/>
            <a:r>
              <a:rPr lang="en-US" dirty="0"/>
              <a:t>With which queer/trans professional organizations/associations/affinity spaces are you connected? </a:t>
            </a:r>
          </a:p>
          <a:p>
            <a:pPr lvl="1"/>
            <a:r>
              <a:rPr lang="en-US" dirty="0"/>
              <a:t>Do you have other trans faculty/staff/students in your college? </a:t>
            </a:r>
          </a:p>
          <a:p>
            <a:pPr lvl="1"/>
            <a:r>
              <a:rPr lang="en-US" dirty="0"/>
              <a:t>Do nontrans faculty/staff use trans-centered knowledges through their practice?</a:t>
            </a:r>
          </a:p>
          <a:p>
            <a:r>
              <a:rPr lang="en-US" dirty="0"/>
              <a:t>Begin having conversations with various on- and off-campus stakeholders about your commitment to trans livability.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3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FB99-4C2D-D49C-AD77-AB1EB1A8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764373"/>
            <a:ext cx="9710057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education deans do to forward trans justice and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F066-6A84-25AA-C0B8-2A16EACD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FF0000"/>
                </a:solidFill>
              </a:rPr>
              <a:t>DURING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Provide queer/trans-affirming and centered mentorship to new hires (regardless of rank/experience).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Be aware of what is happening locally and globally for trans people (e.g., do you know the bills being proposed/passed in your state legislature from the map on the second slide in this presentation?).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Be taking in trans-centered knowledges yourself (note: trans-centered is different from knowledges about trans people).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Be proactive in addressing concerns...and also, celebrate successes (both of which require practices of  noticing).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Do not minimize trans faculty/staffs' experiences of anxiety and fear in/out of the classroom.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Use trans of color epistemes in addressing concerns (e.g., many of us do not feel safe with police).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Do not assume all trans people are the same.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Be transparent, up front, and clear about your mistakes and missteps.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If you are not ready, or if your organization is not ready, then please do not seek to specifically hire trans people (i.e., don’t create a named job if you are not prepared to support the person(s)).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Check in with trans faculty/staff on an ongoing basis to learn from them what sort of supports they may need or want.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Be ready to support trans-led, centered, and focused research (especially in this sociopolitical climate).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Structure evaluative processes in manners that recognize trans-centered approaches to life and work.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Continue having conversations with various on- and off-campus stakeholders about your commitment to trans livability.  </a:t>
            </a:r>
          </a:p>
        </p:txBody>
      </p:sp>
    </p:spTree>
    <p:extLst>
      <p:ext uri="{BB962C8B-B14F-4D97-AF65-F5344CB8AC3E}">
        <p14:creationId xmlns:p14="http://schemas.microsoft.com/office/powerpoint/2010/main" val="53379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FB99-4C2D-D49C-AD77-AB1EB1A8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764373"/>
            <a:ext cx="9710057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education deans do to forward trans justice and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F066-6A84-25AA-C0B8-2A16EACD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</a:rPr>
              <a:t>AFTER</a:t>
            </a:r>
            <a:endParaRPr lang="en-US" sz="1600" dirty="0"/>
          </a:p>
          <a:p>
            <a:r>
              <a:rPr lang="en-US" dirty="0"/>
              <a:t>Hold exit interviews with trans faculty/staff who choose to leave your college.</a:t>
            </a:r>
          </a:p>
          <a:p>
            <a:r>
              <a:rPr lang="en-US" dirty="0"/>
              <a:t>Recognize and act on the connectedness of oppressive ideologies and systems. </a:t>
            </a:r>
          </a:p>
          <a:p>
            <a:pPr lvl="1"/>
            <a:r>
              <a:rPr lang="en-US" dirty="0"/>
              <a:t>A vital part of this is taking a ‘trickle up’ approach to educational praxis (</a:t>
            </a:r>
            <a:r>
              <a:rPr lang="en-US" dirty="0" err="1">
                <a:hlinkClick r:id="rId2"/>
              </a:rPr>
              <a:t>Nicolazzo</a:t>
            </a:r>
            <a:r>
              <a:rPr lang="en-US" dirty="0">
                <a:hlinkClick r:id="rId2"/>
              </a:rPr>
              <a:t>, 2017</a:t>
            </a:r>
            <a:r>
              <a:rPr lang="en-US" dirty="0"/>
              <a:t>; </a:t>
            </a:r>
            <a:r>
              <a:rPr lang="en-US" dirty="0">
                <a:hlinkClick r:id="rId3"/>
              </a:rPr>
              <a:t>Spade, 2015</a:t>
            </a:r>
            <a:r>
              <a:rPr lang="en-US" dirty="0"/>
              <a:t>)</a:t>
            </a:r>
          </a:p>
          <a:p>
            <a:r>
              <a:rPr lang="en-US" dirty="0"/>
              <a:t>Do not stop at one (person, class, program, session, …).</a:t>
            </a:r>
          </a:p>
          <a:p>
            <a:r>
              <a:rPr lang="en-US" dirty="0"/>
              <a:t>Recognize limitations exist, but do not use those limitations as reasons to not act (e.g., trans-affirmative healthcare is a perfect example).</a:t>
            </a:r>
          </a:p>
          <a:p>
            <a:r>
              <a:rPr lang="en-US" dirty="0"/>
              <a:t>Do some self-reflection on what you could have done differently to set up your environment differently/better for the person who is leaving.</a:t>
            </a:r>
          </a:p>
          <a:p>
            <a:r>
              <a:rPr lang="en-US" dirty="0"/>
              <a:t>Continue having conversations with various on- and off-campus stakeholders about your commitment to trans livability.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4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F5C3-80AA-9B19-F779-4F2CE24E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Joy is crucial for social change</a:t>
            </a:r>
            <a:r>
              <a:rPr lang="en-US" sz="2200" dirty="0"/>
              <a:t>; joy is crucial for teaching. Finding joy in the midst of pain and trauma is the fight to be fully human. </a:t>
            </a:r>
            <a:r>
              <a:rPr lang="en-US" sz="2200" b="1" dirty="0">
                <a:solidFill>
                  <a:schemeClr val="accent1"/>
                </a:solidFill>
              </a:rPr>
              <a:t>A revolutionary spirit that embraces joy, self-care, and love is moving toward wholeness</a:t>
            </a:r>
            <a:r>
              <a:rPr lang="en-US" sz="2200" dirty="0"/>
              <a:t>. Acknowledging joy is to make yourself aware of your humanity, creativity, self-determination, power, and ability to love abundantly. …</a:t>
            </a:r>
            <a:r>
              <a:rPr lang="en-US" sz="2200" b="1" dirty="0">
                <a:solidFill>
                  <a:schemeClr val="accent1"/>
                </a:solidFill>
              </a:rPr>
              <a:t>We cannot freedom-dream without joy</a:t>
            </a:r>
            <a:r>
              <a:rPr lang="en-US" sz="2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8B77B-336A-4E15-38E1-F9B3696C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495625"/>
            <a:ext cx="10151533" cy="147026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4000" b="1" dirty="0"/>
              <a:t>Bettina L. Love</a:t>
            </a:r>
          </a:p>
          <a:p>
            <a:pPr algn="r"/>
            <a:r>
              <a:rPr lang="en-US" sz="4000" i="1" dirty="0"/>
              <a:t>We Want to Do More than Survive: Abolitionist Teaching and the Pursuit of Educational Freedom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61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63</TotalTime>
  <Words>1108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National landscape of censorship legislation…</vt:lpstr>
      <vt:lpstr>Anti-trans(Girl) legislation</vt:lpstr>
      <vt:lpstr>Detailing the institutional problem</vt:lpstr>
      <vt:lpstr>How does this show up in our work?</vt:lpstr>
      <vt:lpstr>This is not a ‘right’ v. ‘left’ issue…</vt:lpstr>
      <vt:lpstr>What can education deans do to forward trans justice and equity?</vt:lpstr>
      <vt:lpstr>What can education deans do to forward trans justice and equity?</vt:lpstr>
      <vt:lpstr>What can education deans do to forward trans justice and equity?</vt:lpstr>
      <vt:lpstr>Joy is crucial for social change; joy is crucial for teaching. Finding joy in the midst of pain and trauma is the fight to be fully human. A revolutionary spirit that embraces joy, self-care, and love is moving toward wholeness. Acknowledging joy is to make yourself aware of your humanity, creativity, self-determination, power, and ability to love abundantly. …We cannot freedom-dream without joy.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landscape of censorship legislation…</dc:title>
  <dc:creator>Nicolazzo, Z - (znicolaz)</dc:creator>
  <cp:lastModifiedBy>Nicolazzo, Z - (znicolaz)</cp:lastModifiedBy>
  <cp:revision>4</cp:revision>
  <dcterms:created xsi:type="dcterms:W3CDTF">2023-08-07T18:16:38Z</dcterms:created>
  <dcterms:modified xsi:type="dcterms:W3CDTF">2023-08-07T19:19:51Z</dcterms:modified>
</cp:coreProperties>
</file>