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66" r:id="rId4"/>
    <p:sldId id="259" r:id="rId5"/>
    <p:sldId id="260" r:id="rId6"/>
    <p:sldId id="261" r:id="rId7"/>
    <p:sldId id="263" r:id="rId8"/>
    <p:sldId id="271" r:id="rId9"/>
    <p:sldId id="274" r:id="rId10"/>
    <p:sldId id="275" r:id="rId11"/>
    <p:sldId id="273" r:id="rId12"/>
    <p:sldId id="270" r:id="rId1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Robbins" initials="" lastIdx="3" clrIdx="0"/>
  <p:cmAuthor id="2" name="Ted Kalmus" initials="T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p:restoredTop sz="94655"/>
  </p:normalViewPr>
  <p:slideViewPr>
    <p:cSldViewPr snapToGrid="0" snapToObjects="1">
      <p:cViewPr varScale="1">
        <p:scale>
          <a:sx n="156" d="100"/>
          <a:sy n="156" d="100"/>
        </p:scale>
        <p:origin x="304" y="168"/>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455434C1-D22F-4C5A-918A-1B8C5745FF15}" type="datetimeFigureOut">
              <a:rPr lang="en-US" smtClean="0"/>
              <a:t>8/8/23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204E-8D0A-4FEC-A3BD-3E2858FC1228}" type="slidenum">
              <a:rPr lang="en-US" smtClean="0"/>
              <a:t>‹#›</a:t>
            </a:fld>
            <a:endParaRPr lang="en-US"/>
          </a:p>
        </p:txBody>
      </p:sp>
    </p:spTree>
    <p:extLst>
      <p:ext uri="{BB962C8B-B14F-4D97-AF65-F5344CB8AC3E}">
        <p14:creationId xmlns:p14="http://schemas.microsoft.com/office/powerpoint/2010/main" val="364659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EA204E-8D0A-4FEC-A3BD-3E2858FC1228}" type="slidenum">
              <a:rPr lang="en-US" smtClean="0"/>
              <a:t>1</a:t>
            </a:fld>
            <a:endParaRPr lang="en-US"/>
          </a:p>
        </p:txBody>
      </p:sp>
    </p:spTree>
    <p:extLst>
      <p:ext uri="{BB962C8B-B14F-4D97-AF65-F5344CB8AC3E}">
        <p14:creationId xmlns:p14="http://schemas.microsoft.com/office/powerpoint/2010/main" val="1584715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rPr>
              <a:t>Strong Equity Proposition</a:t>
            </a:r>
          </a:p>
          <a:p>
            <a:pPr algn="l"/>
            <a:r>
              <a:rPr lang="en-US" sz="1200" dirty="0">
                <a:solidFill>
                  <a:srgbClr val="FFFFFF"/>
                </a:solidFill>
              </a:rPr>
              <a:t>Demonstrable outcomes</a:t>
            </a:r>
          </a:p>
          <a:p>
            <a:pPr algn="l"/>
            <a:r>
              <a:rPr lang="en-US" sz="1200" dirty="0">
                <a:solidFill>
                  <a:srgbClr val="FFFFFF"/>
                </a:solidFill>
              </a:rPr>
              <a:t>Expressed Interest in authentic self-reflection</a:t>
            </a:r>
          </a:p>
          <a:p>
            <a:pPr algn="l"/>
            <a:r>
              <a:rPr lang="en-US" sz="1200" dirty="0">
                <a:solidFill>
                  <a:srgbClr val="FFFFFF"/>
                </a:solidFill>
              </a:rPr>
              <a:t>Commitment by leadership</a:t>
            </a:r>
          </a:p>
          <a:p>
            <a:pPr algn="l"/>
            <a:r>
              <a:rPr lang="en-US" sz="1200" dirty="0">
                <a:solidFill>
                  <a:srgbClr val="FFFFFF"/>
                </a:solidFill>
              </a:rPr>
              <a:t>Desire to document learning by doing</a:t>
            </a:r>
          </a:p>
          <a:p>
            <a:pPr algn="l"/>
            <a:endParaRPr lang="en-US" dirty="0"/>
          </a:p>
        </p:txBody>
      </p:sp>
      <p:sp>
        <p:nvSpPr>
          <p:cNvPr id="4" name="Slide Number Placeholder 3"/>
          <p:cNvSpPr>
            <a:spLocks noGrp="1"/>
          </p:cNvSpPr>
          <p:nvPr>
            <p:ph type="sldNum" sz="quarter" idx="5"/>
          </p:nvPr>
        </p:nvSpPr>
        <p:spPr/>
        <p:txBody>
          <a:bodyPr/>
          <a:lstStyle/>
          <a:p>
            <a:fld id="{AFEA204E-8D0A-4FEC-A3BD-3E2858FC1228}" type="slidenum">
              <a:rPr lang="en-US" smtClean="0"/>
              <a:t>6</a:t>
            </a:fld>
            <a:endParaRPr lang="en-US"/>
          </a:p>
        </p:txBody>
      </p:sp>
    </p:spTree>
    <p:extLst>
      <p:ext uri="{BB962C8B-B14F-4D97-AF65-F5344CB8AC3E}">
        <p14:creationId xmlns:p14="http://schemas.microsoft.com/office/powerpoint/2010/main" val="704434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715803"/>
            <a:ext cx="9134676" cy="849587"/>
          </a:xfrm>
        </p:spPr>
        <p:txBody>
          <a:bodyPr/>
          <a:lstStyle>
            <a:lvl1pPr>
              <a:defRPr sz="28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499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7087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94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9677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05176"/>
            <a:ext cx="9143999" cy="1021556"/>
          </a:xfrm>
        </p:spPr>
        <p:txBody>
          <a:bodyPr anchor="t">
            <a:normAutofit/>
          </a:bodyPr>
          <a:lstStyle>
            <a:lvl1pPr algn="ctr">
              <a:defRPr sz="3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0" y="2180035"/>
            <a:ext cx="9143999" cy="1125140"/>
          </a:xfr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9703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2499"/>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2499"/>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19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545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1032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14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4529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05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179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388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000" kern="1200">
          <a:solidFill>
            <a:schemeClr val="tx1"/>
          </a:solidFill>
          <a:latin typeface="Rockwel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kalmust@seattleu.edu" TargetMode="Externa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routledge.com/Equitable-Adult-Learning-Four-Transformative-Organizations-Serving-Diverse/Hughes-Sands-Kalmus/p/book/9781032261881"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mailto:kalmust@seattleu.edu" TargetMode="Externa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4" name="Picture 2" descr="Seattle University College of Education | Seattle WA">
            <a:extLst>
              <a:ext uri="{FF2B5EF4-FFF2-40B4-BE49-F238E27FC236}">
                <a16:creationId xmlns:a16="http://schemas.microsoft.com/office/drawing/2014/main" id="{D6BBC9DD-C0BE-FFDB-EA2B-843C36426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539750"/>
            <a:ext cx="3225800" cy="3225800"/>
          </a:xfrm>
          <a:prstGeom prst="rect">
            <a:avLst/>
          </a:prstGeom>
          <a:extLst>
            <a:ext uri="{909E8E84-426E-40DD-AFC4-6F175D3DCCD1}">
              <a14:hiddenFill xmlns:a14="http://schemas.microsoft.com/office/drawing/2010/main">
                <a:solidFill>
                  <a:srgbClr val="FFFFFF"/>
                </a:solidFill>
              </a14:hiddenFill>
            </a:ext>
          </a:extLst>
        </p:spPr>
      </p:pic>
      <p:pic>
        <p:nvPicPr>
          <p:cNvPr id="27" name="Picture 3" descr="A pattern of leaves on a white background&#10;&#10;Description automatically generated">
            <a:extLst>
              <a:ext uri="{FF2B5EF4-FFF2-40B4-BE49-F238E27FC236}">
                <a16:creationId xmlns:a16="http://schemas.microsoft.com/office/drawing/2014/main" id="{817D0C73-4FE9-C99B-24F9-50497B7E054A}"/>
              </a:ext>
            </a:extLst>
          </p:cNvPr>
          <p:cNvPicPr>
            <a:picLocks noChangeAspect="1"/>
          </p:cNvPicPr>
          <p:nvPr/>
        </p:nvPicPr>
        <p:blipFill rotWithShape="1">
          <a:blip r:embed="rId4"/>
          <a:srcRect t="14737" r="-3" b="18580"/>
          <a:stretch/>
        </p:blipFill>
        <p:spPr>
          <a:xfrm>
            <a:off x="3784600" y="539750"/>
            <a:ext cx="4876800" cy="3225800"/>
          </a:xfrm>
          <a:prstGeom prst="rect">
            <a:avLst/>
          </a:prstGeom>
        </p:spPr>
      </p:pic>
      <p:sp>
        <p:nvSpPr>
          <p:cNvPr id="2" name="Title 1"/>
          <p:cNvSpPr>
            <a:spLocks noGrp="1"/>
          </p:cNvSpPr>
          <p:nvPr>
            <p:ph type="ctrTitle"/>
          </p:nvPr>
        </p:nvSpPr>
        <p:spPr>
          <a:xfrm>
            <a:off x="628650" y="4018605"/>
            <a:ext cx="7886700" cy="706998"/>
          </a:xfrm>
        </p:spPr>
        <p:txBody>
          <a:bodyPr vert="horz" lIns="91440" tIns="45720" rIns="91440" bIns="45720" rtlCol="0" anchor="ctr">
            <a:normAutofit fontScale="90000"/>
          </a:bodyPr>
          <a:lstStyle/>
          <a:p>
            <a:pPr defTabSz="914400">
              <a:lnSpc>
                <a:spcPct val="90000"/>
              </a:lnSpc>
            </a:pPr>
            <a:br>
              <a:rPr lang="en-US" sz="1000" kern="1200" dirty="0">
                <a:solidFill>
                  <a:schemeClr val="tx1"/>
                </a:solidFill>
                <a:latin typeface="+mj-lt"/>
                <a:ea typeface="+mj-ea"/>
                <a:cs typeface="+mj-cs"/>
              </a:rPr>
            </a:br>
            <a:r>
              <a:rPr lang="en-US" sz="2000" kern="1200" dirty="0">
                <a:solidFill>
                  <a:schemeClr val="tx1"/>
                </a:solidFill>
                <a:latin typeface="+mj-lt"/>
                <a:ea typeface="+mj-ea"/>
                <a:cs typeface="+mj-cs"/>
              </a:rPr>
              <a:t>Adapting the EDJE Framework </a:t>
            </a:r>
            <a:br>
              <a:rPr lang="en-US" sz="2000" kern="1200" dirty="0">
                <a:solidFill>
                  <a:schemeClr val="tx1"/>
                </a:solidFill>
                <a:latin typeface="+mj-lt"/>
                <a:ea typeface="+mj-ea"/>
                <a:cs typeface="+mj-cs"/>
              </a:rPr>
            </a:br>
            <a:r>
              <a:rPr lang="en-US" sz="2000" kern="1200" dirty="0">
                <a:solidFill>
                  <a:schemeClr val="tx1"/>
                </a:solidFill>
                <a:latin typeface="+mj-lt"/>
                <a:ea typeface="+mj-ea"/>
                <a:cs typeface="+mj-cs"/>
              </a:rPr>
              <a:t>for Adult Learning Organizations</a:t>
            </a:r>
            <a:br>
              <a:rPr lang="en-US" sz="2000" kern="1200" dirty="0">
                <a:solidFill>
                  <a:schemeClr val="tx1"/>
                </a:solidFill>
                <a:latin typeface="+mj-lt"/>
                <a:ea typeface="+mj-ea"/>
                <a:cs typeface="+mj-cs"/>
              </a:rPr>
            </a:br>
            <a:br>
              <a:rPr lang="en-US" sz="1000" kern="1200" dirty="0">
                <a:solidFill>
                  <a:schemeClr val="tx1"/>
                </a:solidFill>
                <a:latin typeface="+mj-lt"/>
                <a:ea typeface="+mj-ea"/>
                <a:cs typeface="+mj-cs"/>
              </a:rPr>
            </a:br>
            <a:br>
              <a:rPr lang="en-US" sz="1000" kern="1200" dirty="0">
                <a:solidFill>
                  <a:schemeClr val="tx1"/>
                </a:solidFill>
                <a:latin typeface="+mj-lt"/>
                <a:ea typeface="+mj-ea"/>
                <a:cs typeface="+mj-cs"/>
              </a:rPr>
            </a:br>
            <a:r>
              <a:rPr lang="en-US" sz="1000" kern="1200" dirty="0">
                <a:solidFill>
                  <a:schemeClr val="tx1"/>
                </a:solidFill>
                <a:latin typeface="+mj-lt"/>
                <a:ea typeface="+mj-ea"/>
                <a:cs typeface="+mj-cs"/>
              </a:rPr>
              <a:t>Ted Kalmus, Director, Educational Leadership Programs, Seattle University College of Education</a:t>
            </a:r>
            <a:br>
              <a:rPr lang="en-US" sz="1000" kern="1200" dirty="0">
                <a:solidFill>
                  <a:schemeClr val="tx1"/>
                </a:solidFill>
                <a:latin typeface="+mj-lt"/>
                <a:ea typeface="+mj-ea"/>
                <a:cs typeface="+mj-cs"/>
              </a:rPr>
            </a:br>
            <a:r>
              <a:rPr lang="en-US" sz="1000" kern="1200" dirty="0">
                <a:solidFill>
                  <a:schemeClr val="tx1"/>
                </a:solidFill>
                <a:latin typeface="+mj-lt"/>
                <a:ea typeface="+mj-ea"/>
                <a:cs typeface="+mj-cs"/>
                <a:hlinkClick r:id="rId5"/>
              </a:rPr>
              <a:t>kalmust@seattleu.edu</a:t>
            </a:r>
            <a:r>
              <a:rPr lang="en-US" sz="1000" kern="1200" dirty="0">
                <a:solidFill>
                  <a:schemeClr val="tx1"/>
                </a:solidFill>
                <a:latin typeface="+mj-lt"/>
                <a:ea typeface="+mj-ea"/>
                <a:cs typeface="+mj-cs"/>
              </a:rPr>
              <a:t>  206.356.7971</a:t>
            </a:r>
            <a:br>
              <a:rPr lang="en-US" sz="1000" kern="1200" dirty="0">
                <a:solidFill>
                  <a:schemeClr val="tx1"/>
                </a:solidFill>
                <a:latin typeface="+mj-lt"/>
                <a:ea typeface="+mj-ea"/>
                <a:cs typeface="+mj-cs"/>
              </a:rPr>
            </a:br>
            <a:endParaRPr lang="en-US" sz="1000" kern="1200" dirty="0">
              <a:solidFill>
                <a:schemeClr val="tx1"/>
              </a:solidFill>
              <a:latin typeface="+mj-lt"/>
              <a:ea typeface="+mj-ea"/>
              <a:cs typeface="+mj-cs"/>
            </a:endParaRPr>
          </a:p>
        </p:txBody>
      </p:sp>
    </p:spTree>
    <p:extLst>
      <p:ext uri="{BB962C8B-B14F-4D97-AF65-F5344CB8AC3E}">
        <p14:creationId xmlns:p14="http://schemas.microsoft.com/office/powerpoint/2010/main" val="1775190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19D94-8450-27D6-156A-B4B28CE22A48}"/>
              </a:ext>
            </a:extLst>
          </p:cNvPr>
          <p:cNvSpPr>
            <a:spLocks noGrp="1"/>
          </p:cNvSpPr>
          <p:nvPr>
            <p:ph type="title"/>
          </p:nvPr>
        </p:nvSpPr>
        <p:spPr>
          <a:xfrm>
            <a:off x="3415299" y="411348"/>
            <a:ext cx="5098906" cy="1256717"/>
          </a:xfrm>
        </p:spPr>
        <p:txBody>
          <a:bodyPr anchor="b">
            <a:normAutofit/>
          </a:bodyPr>
          <a:lstStyle/>
          <a:p>
            <a:r>
              <a:rPr lang="en-US" sz="3000" dirty="0"/>
              <a:t>Final Thought</a:t>
            </a:r>
          </a:p>
        </p:txBody>
      </p:sp>
      <p:pic>
        <p:nvPicPr>
          <p:cNvPr id="5" name="Picture 4" descr="Arrow shape abstract background">
            <a:extLst>
              <a:ext uri="{FF2B5EF4-FFF2-40B4-BE49-F238E27FC236}">
                <a16:creationId xmlns:a16="http://schemas.microsoft.com/office/drawing/2014/main" id="{094C18E2-B1B1-845E-88EA-E7328626E291}"/>
              </a:ext>
            </a:extLst>
          </p:cNvPr>
          <p:cNvPicPr>
            <a:picLocks noChangeAspect="1"/>
          </p:cNvPicPr>
          <p:nvPr/>
        </p:nvPicPr>
        <p:blipFill rotWithShape="1">
          <a:blip r:embed="rId2"/>
          <a:srcRect l="18922" r="46658"/>
          <a:stretch/>
        </p:blipFill>
        <p:spPr>
          <a:xfrm>
            <a:off x="20" y="10"/>
            <a:ext cx="3147352" cy="5143490"/>
          </a:xfrm>
          <a:prstGeom prst="rect">
            <a:avLst/>
          </a:prstGeom>
          <a:effectLst/>
        </p:spPr>
      </p:pic>
      <p:sp>
        <p:nvSpPr>
          <p:cNvPr id="3" name="Content Placeholder 2">
            <a:extLst>
              <a:ext uri="{FF2B5EF4-FFF2-40B4-BE49-F238E27FC236}">
                <a16:creationId xmlns:a16="http://schemas.microsoft.com/office/drawing/2014/main" id="{7C61CD17-5CDF-E417-AEBA-5EE0452033AA}"/>
              </a:ext>
            </a:extLst>
          </p:cNvPr>
          <p:cNvSpPr>
            <a:spLocks noGrp="1"/>
          </p:cNvSpPr>
          <p:nvPr>
            <p:ph idx="1"/>
          </p:nvPr>
        </p:nvSpPr>
        <p:spPr>
          <a:xfrm>
            <a:off x="3415300" y="1807372"/>
            <a:ext cx="5098904" cy="2778913"/>
          </a:xfrm>
        </p:spPr>
        <p:txBody>
          <a:bodyPr>
            <a:normAutofit lnSpcReduction="10000"/>
          </a:bodyPr>
          <a:lstStyle/>
          <a:p>
            <a:pPr marL="0" indent="0">
              <a:buNone/>
            </a:pPr>
            <a:r>
              <a:rPr lang="en-US" sz="2400" i="1" dirty="0"/>
              <a:t>Completing this project reinforced for me the idea that centering equity is a powerful tool for organizational alignment, and that organizations that are authentically grounded in their purpose and practice are energized, magnetic and more likely to thrive (Kalmus, 2023).</a:t>
            </a:r>
          </a:p>
        </p:txBody>
      </p:sp>
    </p:spTree>
    <p:extLst>
      <p:ext uri="{BB962C8B-B14F-4D97-AF65-F5344CB8AC3E}">
        <p14:creationId xmlns:p14="http://schemas.microsoft.com/office/powerpoint/2010/main" val="1295182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C7D015-0DD8-420F-A568-AC4FEDC41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DC595556-C814-4F1F-B0E5-71812F38A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Pens and rulers">
            <a:extLst>
              <a:ext uri="{FF2B5EF4-FFF2-40B4-BE49-F238E27FC236}">
                <a16:creationId xmlns:a16="http://schemas.microsoft.com/office/drawing/2014/main" id="{24369E2D-AF59-7232-E80A-41E9A932CA5A}"/>
              </a:ext>
            </a:extLst>
          </p:cNvPr>
          <p:cNvPicPr>
            <a:picLocks noChangeAspect="1"/>
          </p:cNvPicPr>
          <p:nvPr/>
        </p:nvPicPr>
        <p:blipFill rotWithShape="1">
          <a:blip r:embed="rId2">
            <a:alphaModFix amt="60000"/>
          </a:blip>
          <a:srcRect t="7053" b="8677"/>
          <a:stretch/>
        </p:blipFill>
        <p:spPr>
          <a:xfrm>
            <a:off x="20" y="10"/>
            <a:ext cx="9143980" cy="5143490"/>
          </a:xfrm>
          <a:prstGeom prst="rect">
            <a:avLst/>
          </a:prstGeom>
        </p:spPr>
      </p:pic>
      <p:sp>
        <p:nvSpPr>
          <p:cNvPr id="2" name="Title 1">
            <a:extLst>
              <a:ext uri="{FF2B5EF4-FFF2-40B4-BE49-F238E27FC236}">
                <a16:creationId xmlns:a16="http://schemas.microsoft.com/office/drawing/2014/main" id="{FAFA1E51-7BA8-84D5-FF30-550B617433E1}"/>
              </a:ext>
            </a:extLst>
          </p:cNvPr>
          <p:cNvSpPr>
            <a:spLocks noGrp="1"/>
          </p:cNvSpPr>
          <p:nvPr>
            <p:ph type="title"/>
          </p:nvPr>
        </p:nvSpPr>
        <p:spPr>
          <a:xfrm>
            <a:off x="628650" y="417891"/>
            <a:ext cx="3116868" cy="4178924"/>
          </a:xfrm>
        </p:spPr>
        <p:txBody>
          <a:bodyPr>
            <a:normAutofit/>
          </a:bodyPr>
          <a:lstStyle/>
          <a:p>
            <a:r>
              <a:rPr lang="en-US" sz="3400">
                <a:solidFill>
                  <a:srgbClr val="FFFFFF"/>
                </a:solidFill>
              </a:rPr>
              <a:t>Opportunities</a:t>
            </a:r>
          </a:p>
        </p:txBody>
      </p:sp>
      <p:sp>
        <p:nvSpPr>
          <p:cNvPr id="3" name="Content Placeholder 2">
            <a:extLst>
              <a:ext uri="{FF2B5EF4-FFF2-40B4-BE49-F238E27FC236}">
                <a16:creationId xmlns:a16="http://schemas.microsoft.com/office/drawing/2014/main" id="{65AB779D-3819-9FDB-CD25-8BE80BA2C990}"/>
              </a:ext>
            </a:extLst>
          </p:cNvPr>
          <p:cNvSpPr>
            <a:spLocks noGrp="1"/>
          </p:cNvSpPr>
          <p:nvPr>
            <p:ph idx="1"/>
          </p:nvPr>
        </p:nvSpPr>
        <p:spPr>
          <a:xfrm>
            <a:off x="3889914" y="417891"/>
            <a:ext cx="4625434" cy="4178924"/>
          </a:xfrm>
        </p:spPr>
        <p:txBody>
          <a:bodyPr anchor="ctr">
            <a:normAutofit/>
          </a:bodyPr>
          <a:lstStyle/>
          <a:p>
            <a:r>
              <a:rPr lang="en-US" sz="1500">
                <a:solidFill>
                  <a:srgbClr val="FFFFFF"/>
                </a:solidFill>
              </a:rPr>
              <a:t>Continue to refine the tool </a:t>
            </a:r>
          </a:p>
          <a:p>
            <a:r>
              <a:rPr lang="en-US" sz="1500">
                <a:solidFill>
                  <a:srgbClr val="FFFFFF"/>
                </a:solidFill>
              </a:rPr>
              <a:t>Impact of iterative use</a:t>
            </a:r>
          </a:p>
          <a:p>
            <a:r>
              <a:rPr lang="en-US" sz="1500">
                <a:solidFill>
                  <a:srgbClr val="FFFFFF"/>
                </a:solidFill>
              </a:rPr>
              <a:t>Possibilities of better integrating the framework with strategic planning tools</a:t>
            </a:r>
          </a:p>
        </p:txBody>
      </p:sp>
    </p:spTree>
    <p:extLst>
      <p:ext uri="{BB962C8B-B14F-4D97-AF65-F5344CB8AC3E}">
        <p14:creationId xmlns:p14="http://schemas.microsoft.com/office/powerpoint/2010/main" val="41619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book cover of a book&#10;&#10;Description automatically generated">
            <a:extLst>
              <a:ext uri="{FF2B5EF4-FFF2-40B4-BE49-F238E27FC236}">
                <a16:creationId xmlns:a16="http://schemas.microsoft.com/office/drawing/2014/main" id="{52B11BE2-DB41-5463-0410-1623DF9487B4}"/>
              </a:ext>
            </a:extLst>
          </p:cNvPr>
          <p:cNvPicPr>
            <a:picLocks noChangeAspect="1"/>
          </p:cNvPicPr>
          <p:nvPr/>
        </p:nvPicPr>
        <p:blipFill rotWithShape="1">
          <a:blip r:embed="rId2"/>
          <a:srcRect t="1368" r="1" b="14395"/>
          <a:stretch/>
        </p:blipFill>
        <p:spPr>
          <a:xfrm>
            <a:off x="20" y="-1"/>
            <a:ext cx="4057627" cy="5143501"/>
          </a:xfrm>
          <a:prstGeom prst="rect">
            <a:avLst/>
          </a:prstGeom>
        </p:spPr>
      </p:pic>
      <p:sp useBgFill="1">
        <p:nvSpPr>
          <p:cNvPr id="14" name="Rectangle 1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7647" y="0"/>
            <a:ext cx="5086352" cy="1714499"/>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BC881-9F97-14BB-33CC-845B2B449EB6}"/>
              </a:ext>
            </a:extLst>
          </p:cNvPr>
          <p:cNvSpPr>
            <a:spLocks noGrp="1"/>
          </p:cNvSpPr>
          <p:nvPr>
            <p:ph type="title"/>
          </p:nvPr>
        </p:nvSpPr>
        <p:spPr>
          <a:xfrm>
            <a:off x="4586487" y="304263"/>
            <a:ext cx="4098726" cy="1169476"/>
          </a:xfrm>
        </p:spPr>
        <p:txBody>
          <a:bodyPr>
            <a:normAutofit/>
          </a:bodyPr>
          <a:lstStyle/>
          <a:p>
            <a:r>
              <a:rPr lang="en-US" sz="3000" dirty="0"/>
              <a:t>Equitable Adult Learning (2023)</a:t>
            </a:r>
          </a:p>
        </p:txBody>
      </p:sp>
      <p:sp>
        <p:nvSpPr>
          <p:cNvPr id="9" name="Content Placeholder 8">
            <a:extLst>
              <a:ext uri="{FF2B5EF4-FFF2-40B4-BE49-F238E27FC236}">
                <a16:creationId xmlns:a16="http://schemas.microsoft.com/office/drawing/2014/main" id="{0D2E8FCF-A401-18E4-FE98-5016DBF6C61D}"/>
              </a:ext>
            </a:extLst>
          </p:cNvPr>
          <p:cNvSpPr>
            <a:spLocks noGrp="1"/>
          </p:cNvSpPr>
          <p:nvPr>
            <p:ph idx="1"/>
          </p:nvPr>
        </p:nvSpPr>
        <p:spPr>
          <a:xfrm>
            <a:off x="4586487" y="2057400"/>
            <a:ext cx="3935505" cy="2622658"/>
          </a:xfrm>
        </p:spPr>
        <p:txBody>
          <a:bodyPr anchor="ctr">
            <a:normAutofit/>
          </a:bodyPr>
          <a:lstStyle/>
          <a:p>
            <a:r>
              <a:rPr lang="en-US" sz="1500" dirty="0">
                <a:hlinkClick r:id="rId3"/>
              </a:rPr>
              <a:t>https://www.routledge.com/Equitable-Adult-Learning-Four-Transformative-Organizations-Serving-Diverse/Hughes-Sands-Kalmus/p/book/9781032261881</a:t>
            </a:r>
            <a:endParaRPr lang="en-US" sz="1500" dirty="0"/>
          </a:p>
          <a:p>
            <a:pPr marL="0" indent="0">
              <a:buNone/>
            </a:pPr>
            <a:endParaRPr lang="en-US" sz="1500" dirty="0"/>
          </a:p>
        </p:txBody>
      </p:sp>
    </p:spTree>
    <p:extLst>
      <p:ext uri="{BB962C8B-B14F-4D97-AF65-F5344CB8AC3E}">
        <p14:creationId xmlns:p14="http://schemas.microsoft.com/office/powerpoint/2010/main" val="2200999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Birds flying in formation">
            <a:extLst>
              <a:ext uri="{FF2B5EF4-FFF2-40B4-BE49-F238E27FC236}">
                <a16:creationId xmlns:a16="http://schemas.microsoft.com/office/drawing/2014/main" id="{67AB4404-5291-7918-8C4F-7A3E3C9E1616}"/>
              </a:ext>
            </a:extLst>
          </p:cNvPr>
          <p:cNvPicPr>
            <a:picLocks noChangeAspect="1"/>
          </p:cNvPicPr>
          <p:nvPr/>
        </p:nvPicPr>
        <p:blipFill rotWithShape="1">
          <a:blip r:embed="rId2">
            <a:alphaModFix amt="60000"/>
          </a:blip>
          <a:srcRect b="16357"/>
          <a:stretch/>
        </p:blipFill>
        <p:spPr>
          <a:xfrm>
            <a:off x="20" y="10"/>
            <a:ext cx="9143980" cy="5143490"/>
          </a:xfrm>
          <a:prstGeom prst="rect">
            <a:avLst/>
          </a:prstGeom>
        </p:spPr>
      </p:pic>
      <p:sp>
        <p:nvSpPr>
          <p:cNvPr id="2" name="Title 1">
            <a:extLst>
              <a:ext uri="{FF2B5EF4-FFF2-40B4-BE49-F238E27FC236}">
                <a16:creationId xmlns:a16="http://schemas.microsoft.com/office/drawing/2014/main" id="{F8F2E9C5-D028-025A-5018-AAD7B6BA9BA0}"/>
              </a:ext>
            </a:extLst>
          </p:cNvPr>
          <p:cNvSpPr>
            <a:spLocks noGrp="1"/>
          </p:cNvSpPr>
          <p:nvPr>
            <p:ph type="title"/>
          </p:nvPr>
        </p:nvSpPr>
        <p:spPr>
          <a:xfrm>
            <a:off x="628649" y="417891"/>
            <a:ext cx="3866447" cy="4178925"/>
          </a:xfrm>
        </p:spPr>
        <p:txBody>
          <a:bodyPr>
            <a:normAutofit/>
          </a:bodyPr>
          <a:lstStyle/>
          <a:p>
            <a:r>
              <a:rPr lang="en-US">
                <a:solidFill>
                  <a:srgbClr val="FFFFFF"/>
                </a:solidFill>
              </a:rPr>
              <a:t>Welcome</a:t>
            </a:r>
          </a:p>
        </p:txBody>
      </p:sp>
      <p:sp>
        <p:nvSpPr>
          <p:cNvPr id="3" name="Content Placeholder 2">
            <a:extLst>
              <a:ext uri="{FF2B5EF4-FFF2-40B4-BE49-F238E27FC236}">
                <a16:creationId xmlns:a16="http://schemas.microsoft.com/office/drawing/2014/main" id="{7EE1746D-4614-96C9-8ADF-2D41878426CF}"/>
              </a:ext>
            </a:extLst>
          </p:cNvPr>
          <p:cNvSpPr>
            <a:spLocks noGrp="1"/>
          </p:cNvSpPr>
          <p:nvPr>
            <p:ph idx="1"/>
          </p:nvPr>
        </p:nvSpPr>
        <p:spPr>
          <a:xfrm>
            <a:off x="4646531" y="417891"/>
            <a:ext cx="3868818" cy="4178925"/>
          </a:xfrm>
        </p:spPr>
        <p:txBody>
          <a:bodyPr anchor="ctr">
            <a:normAutofit/>
          </a:bodyPr>
          <a:lstStyle/>
          <a:p>
            <a:r>
              <a:rPr lang="en-US" sz="2000" dirty="0">
                <a:solidFill>
                  <a:srgbClr val="FFFFFF"/>
                </a:solidFill>
              </a:rPr>
              <a:t>Adult Learning Organizations</a:t>
            </a:r>
          </a:p>
          <a:p>
            <a:r>
              <a:rPr lang="en-US" sz="2000" dirty="0">
                <a:solidFill>
                  <a:srgbClr val="FFFFFF"/>
                </a:solidFill>
              </a:rPr>
              <a:t>Adapting the EDJE Framework</a:t>
            </a:r>
          </a:p>
          <a:p>
            <a:r>
              <a:rPr lang="en-US" sz="2000" dirty="0">
                <a:solidFill>
                  <a:srgbClr val="FFFFFF"/>
                </a:solidFill>
              </a:rPr>
              <a:t>Four Transformative Organizations</a:t>
            </a:r>
          </a:p>
          <a:p>
            <a:r>
              <a:rPr lang="en-US" sz="2000" dirty="0">
                <a:solidFill>
                  <a:srgbClr val="FFFFFF"/>
                </a:solidFill>
              </a:rPr>
              <a:t>Our Process &amp; Approach: Consulting through Change</a:t>
            </a:r>
          </a:p>
          <a:p>
            <a:r>
              <a:rPr lang="en-US" sz="2000" dirty="0">
                <a:solidFill>
                  <a:srgbClr val="FFFFFF"/>
                </a:solidFill>
              </a:rPr>
              <a:t>Findings &amp; Observations</a:t>
            </a:r>
          </a:p>
          <a:p>
            <a:r>
              <a:rPr lang="en-US" sz="2000" dirty="0">
                <a:solidFill>
                  <a:srgbClr val="FFFFFF"/>
                </a:solidFill>
              </a:rPr>
              <a:t>Future Opportunities   </a:t>
            </a:r>
          </a:p>
          <a:p>
            <a:endParaRPr lang="en-US" sz="1500" dirty="0">
              <a:solidFill>
                <a:srgbClr val="FFFFFF"/>
              </a:solidFill>
            </a:endParaRPr>
          </a:p>
        </p:txBody>
      </p:sp>
    </p:spTree>
    <p:extLst>
      <p:ext uri="{BB962C8B-B14F-4D97-AF65-F5344CB8AC3E}">
        <p14:creationId xmlns:p14="http://schemas.microsoft.com/office/powerpoint/2010/main" val="368526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6" name="Rectangle 3115">
            <a:extLst>
              <a:ext uri="{FF2B5EF4-FFF2-40B4-BE49-F238E27FC236}">
                <a16:creationId xmlns:a16="http://schemas.microsoft.com/office/drawing/2014/main" id="{CDBF2F9D-983F-4E90-827D-5A23216DE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E325E3-9919-193C-F39D-1E563AB9C765}"/>
              </a:ext>
            </a:extLst>
          </p:cNvPr>
          <p:cNvSpPr>
            <a:spLocks noGrp="1"/>
          </p:cNvSpPr>
          <p:nvPr>
            <p:ph type="title"/>
          </p:nvPr>
        </p:nvSpPr>
        <p:spPr>
          <a:xfrm>
            <a:off x="4384963" y="286451"/>
            <a:ext cx="4024530" cy="1758630"/>
          </a:xfrm>
        </p:spPr>
        <p:txBody>
          <a:bodyPr vert="horz" lIns="91440" tIns="45720" rIns="91440" bIns="45720" rtlCol="0" anchor="b">
            <a:normAutofit/>
          </a:bodyPr>
          <a:lstStyle/>
          <a:p>
            <a:pPr defTabSz="914400">
              <a:lnSpc>
                <a:spcPct val="90000"/>
              </a:lnSpc>
            </a:pPr>
            <a:r>
              <a:rPr lang="en-US" sz="2900" kern="1200" dirty="0">
                <a:latin typeface="+mj-lt"/>
                <a:ea typeface="+mj-ea"/>
                <a:cs typeface="+mj-cs"/>
              </a:rPr>
              <a:t>Adapting the EDJE Framework for Adult Learning Organizations</a:t>
            </a:r>
          </a:p>
        </p:txBody>
      </p:sp>
      <p:pic>
        <p:nvPicPr>
          <p:cNvPr id="3078" name="Picture 6" descr="Educational Administration (MED) | College of Education | Seattle University">
            <a:extLst>
              <a:ext uri="{FF2B5EF4-FFF2-40B4-BE49-F238E27FC236}">
                <a16:creationId xmlns:a16="http://schemas.microsoft.com/office/drawing/2014/main" id="{A523E501-7EB4-E3AE-F73A-BFCF530F46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38" r="-3" b="-3"/>
          <a:stretch/>
        </p:blipFill>
        <p:spPr bwMode="auto">
          <a:xfrm>
            <a:off x="4" y="194505"/>
            <a:ext cx="1425541" cy="1850576"/>
          </a:xfrm>
          <a:custGeom>
            <a:avLst/>
            <a:gdLst/>
            <a:ahLst/>
            <a:cxnLst/>
            <a:rect l="l" t="t" r="r" b="b"/>
            <a:pathLst>
              <a:path w="1900721" h="2467434">
                <a:moveTo>
                  <a:pt x="667004" y="0"/>
                </a:moveTo>
                <a:cubicBezTo>
                  <a:pt x="1348368" y="0"/>
                  <a:pt x="1900721" y="552354"/>
                  <a:pt x="1900721" y="1233717"/>
                </a:cubicBezTo>
                <a:cubicBezTo>
                  <a:pt x="1900721" y="1915081"/>
                  <a:pt x="1348368" y="2467434"/>
                  <a:pt x="667004" y="2467434"/>
                </a:cubicBezTo>
                <a:cubicBezTo>
                  <a:pt x="454078" y="2467434"/>
                  <a:pt x="253751" y="2413493"/>
                  <a:pt x="78941" y="2318531"/>
                </a:cubicBezTo>
                <a:lnTo>
                  <a:pt x="0" y="2270573"/>
                </a:lnTo>
                <a:lnTo>
                  <a:pt x="0" y="196861"/>
                </a:lnTo>
                <a:lnTo>
                  <a:pt x="78941" y="148903"/>
                </a:lnTo>
                <a:cubicBezTo>
                  <a:pt x="253751" y="53941"/>
                  <a:pt x="454078" y="0"/>
                  <a:pt x="667004" y="0"/>
                </a:cubicBezTo>
                <a:close/>
              </a:path>
            </a:pathLst>
          </a:custGeom>
          <a:noFill/>
          <a:extLst>
            <a:ext uri="{909E8E84-426E-40DD-AFC4-6F175D3DCCD1}">
              <a14:hiddenFill xmlns:a14="http://schemas.microsoft.com/office/drawing/2010/main">
                <a:solidFill>
                  <a:srgbClr val="FFFFFF"/>
                </a:solidFill>
              </a14:hiddenFill>
            </a:ext>
          </a:extLst>
        </p:spPr>
      </p:pic>
      <p:sp>
        <p:nvSpPr>
          <p:cNvPr id="3118"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9190" y="273885"/>
            <a:ext cx="84320" cy="84319"/>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pic>
        <p:nvPicPr>
          <p:cNvPr id="3074" name="Picture 2" descr="Bob Hughes - Professor Emeritus - Seattle University | LinkedIn">
            <a:extLst>
              <a:ext uri="{FF2B5EF4-FFF2-40B4-BE49-F238E27FC236}">
                <a16:creationId xmlns:a16="http://schemas.microsoft.com/office/drawing/2014/main" id="{8BA884E1-D536-F293-BA03-2861BA2D95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21" r="-4" b="-4"/>
          <a:stretch/>
        </p:blipFill>
        <p:spPr bwMode="auto">
          <a:xfrm>
            <a:off x="-2" y="2381664"/>
            <a:ext cx="2895637" cy="2761836"/>
          </a:xfrm>
          <a:custGeom>
            <a:avLst/>
            <a:gdLst/>
            <a:ahLst/>
            <a:cxnLst/>
            <a:rect l="l" t="t" r="r" b="b"/>
            <a:pathLst>
              <a:path w="3860850" h="3682448">
                <a:moveTo>
                  <a:pt x="1501453" y="0"/>
                </a:moveTo>
                <a:cubicBezTo>
                  <a:pt x="2804513" y="0"/>
                  <a:pt x="3860850" y="1056337"/>
                  <a:pt x="3860850" y="2359397"/>
                </a:cubicBezTo>
                <a:cubicBezTo>
                  <a:pt x="3860850" y="2848045"/>
                  <a:pt x="3712303" y="3301997"/>
                  <a:pt x="3457902" y="3678559"/>
                </a:cubicBezTo>
                <a:lnTo>
                  <a:pt x="3454994" y="3682448"/>
                </a:lnTo>
                <a:lnTo>
                  <a:pt x="0" y="3682448"/>
                </a:lnTo>
                <a:lnTo>
                  <a:pt x="0" y="539369"/>
                </a:lnTo>
                <a:lnTo>
                  <a:pt x="657" y="538771"/>
                </a:lnTo>
                <a:cubicBezTo>
                  <a:pt x="408500" y="202190"/>
                  <a:pt x="931365" y="0"/>
                  <a:pt x="1501453"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Deanna SANDS | Dean | Seattle University | College of Education | Research  profile">
            <a:extLst>
              <a:ext uri="{FF2B5EF4-FFF2-40B4-BE49-F238E27FC236}">
                <a16:creationId xmlns:a16="http://schemas.microsoft.com/office/drawing/2014/main" id="{D9A9B9BD-8E61-C0AC-8FD2-D75B74F5C33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3"/>
          <a:stretch/>
        </p:blipFill>
        <p:spPr bwMode="auto">
          <a:xfrm>
            <a:off x="1767168" y="495595"/>
            <a:ext cx="2226676" cy="2226677"/>
          </a:xfrm>
          <a:custGeom>
            <a:avLst/>
            <a:gdLst/>
            <a:ahLst/>
            <a:cxnLst/>
            <a:rect l="l" t="t" r="r" b="b"/>
            <a:pathLst>
              <a:path w="2257760" h="2257760">
                <a:moveTo>
                  <a:pt x="1128880" y="0"/>
                </a:moveTo>
                <a:cubicBezTo>
                  <a:pt x="1752343" y="0"/>
                  <a:pt x="2257760" y="505417"/>
                  <a:pt x="2257760" y="1128880"/>
                </a:cubicBezTo>
                <a:cubicBezTo>
                  <a:pt x="2257760" y="1752343"/>
                  <a:pt x="1752343" y="2257760"/>
                  <a:pt x="1128880" y="2257760"/>
                </a:cubicBezTo>
                <a:cubicBezTo>
                  <a:pt x="505417" y="2257760"/>
                  <a:pt x="0" y="1752343"/>
                  <a:pt x="0" y="1128880"/>
                </a:cubicBezTo>
                <a:cubicBezTo>
                  <a:pt x="0" y="505417"/>
                  <a:pt x="505417" y="0"/>
                  <a:pt x="1128880" y="0"/>
                </a:cubicBezTo>
                <a:close/>
              </a:path>
            </a:pathLst>
          </a:custGeom>
          <a:noFill/>
          <a:extLst>
            <a:ext uri="{909E8E84-426E-40DD-AFC4-6F175D3DCCD1}">
              <a14:hiddenFill xmlns:a14="http://schemas.microsoft.com/office/drawing/2010/main">
                <a:solidFill>
                  <a:srgbClr val="FFFFFF"/>
                </a:solidFill>
              </a14:hiddenFill>
            </a:ext>
          </a:extLst>
        </p:spPr>
      </p:pic>
      <p:sp>
        <p:nvSpPr>
          <p:cNvPr id="31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37082" y="561407"/>
            <a:ext cx="128635" cy="128636"/>
          </a:xfrm>
          <a:custGeom>
            <a:avLst/>
            <a:gdLst>
              <a:gd name="connsiteX0" fmla="*/ 159873 w 171514"/>
              <a:gd name="connsiteY0" fmla="*/ 74116 h 171515"/>
              <a:gd name="connsiteX1" fmla="*/ 97398 w 171514"/>
              <a:gd name="connsiteY1" fmla="*/ 74116 h 171515"/>
              <a:gd name="connsiteX2" fmla="*/ 97398 w 171514"/>
              <a:gd name="connsiteY2" fmla="*/ 11641 h 171515"/>
              <a:gd name="connsiteX3" fmla="*/ 85757 w 171514"/>
              <a:gd name="connsiteY3" fmla="*/ 0 h 171515"/>
              <a:gd name="connsiteX4" fmla="*/ 74116 w 171514"/>
              <a:gd name="connsiteY4" fmla="*/ 11641 h 171515"/>
              <a:gd name="connsiteX5" fmla="*/ 74116 w 171514"/>
              <a:gd name="connsiteY5" fmla="*/ 74116 h 171515"/>
              <a:gd name="connsiteX6" fmla="*/ 11641 w 171514"/>
              <a:gd name="connsiteY6" fmla="*/ 74116 h 171515"/>
              <a:gd name="connsiteX7" fmla="*/ 0 w 171514"/>
              <a:gd name="connsiteY7" fmla="*/ 85758 h 171515"/>
              <a:gd name="connsiteX8" fmla="*/ 11641 w 171514"/>
              <a:gd name="connsiteY8" fmla="*/ 97399 h 171515"/>
              <a:gd name="connsiteX9" fmla="*/ 74116 w 171514"/>
              <a:gd name="connsiteY9" fmla="*/ 97399 h 171515"/>
              <a:gd name="connsiteX10" fmla="*/ 74116 w 171514"/>
              <a:gd name="connsiteY10" fmla="*/ 159874 h 171515"/>
              <a:gd name="connsiteX11" fmla="*/ 85757 w 171514"/>
              <a:gd name="connsiteY11" fmla="*/ 171515 h 171515"/>
              <a:gd name="connsiteX12" fmla="*/ 97398 w 171514"/>
              <a:gd name="connsiteY12" fmla="*/ 159874 h 171515"/>
              <a:gd name="connsiteX13" fmla="*/ 97398 w 171514"/>
              <a:gd name="connsiteY13" fmla="*/ 97399 h 171515"/>
              <a:gd name="connsiteX14" fmla="*/ 159873 w 171514"/>
              <a:gd name="connsiteY14" fmla="*/ 97399 h 171515"/>
              <a:gd name="connsiteX15" fmla="*/ 171514 w 171514"/>
              <a:gd name="connsiteY15" fmla="*/ 85758 h 171515"/>
              <a:gd name="connsiteX16" fmla="*/ 159873 w 171514"/>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4" h="171515">
                <a:moveTo>
                  <a:pt x="159873" y="74116"/>
                </a:moveTo>
                <a:lnTo>
                  <a:pt x="97398" y="74116"/>
                </a:lnTo>
                <a:lnTo>
                  <a:pt x="97398" y="11641"/>
                </a:lnTo>
                <a:cubicBezTo>
                  <a:pt x="97398" y="5212"/>
                  <a:pt x="92186" y="0"/>
                  <a:pt x="85757"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7" y="171515"/>
                </a:cubicBezTo>
                <a:cubicBezTo>
                  <a:pt x="92186" y="171515"/>
                  <a:pt x="97398" y="166303"/>
                  <a:pt x="97398" y="159874"/>
                </a:cubicBezTo>
                <a:lnTo>
                  <a:pt x="97398" y="97399"/>
                </a:lnTo>
                <a:lnTo>
                  <a:pt x="159873" y="97399"/>
                </a:lnTo>
                <a:cubicBezTo>
                  <a:pt x="166302" y="97399"/>
                  <a:pt x="171514" y="92187"/>
                  <a:pt x="171514" y="85758"/>
                </a:cubicBezTo>
                <a:cubicBezTo>
                  <a:pt x="171514" y="79328"/>
                  <a:pt x="166302" y="74116"/>
                  <a:pt x="159873" y="74116"/>
                </a:cubicBezTo>
                <a:close/>
              </a:path>
            </a:pathLst>
          </a:custGeom>
          <a:solidFill>
            <a:schemeClr val="accent2"/>
          </a:solidFill>
          <a:ln w="776" cap="flat">
            <a:noFill/>
            <a:prstDash val="solid"/>
            <a:miter/>
          </a:ln>
        </p:spPr>
        <p:txBody>
          <a:bodyPr rtlCol="0" anchor="ctr"/>
          <a:lstStyle/>
          <a:p>
            <a:endParaRPr lang="en-US"/>
          </a:p>
        </p:txBody>
      </p:sp>
      <p:sp>
        <p:nvSpPr>
          <p:cNvPr id="3113" name="Content Placeholder 3112">
            <a:extLst>
              <a:ext uri="{FF2B5EF4-FFF2-40B4-BE49-F238E27FC236}">
                <a16:creationId xmlns:a16="http://schemas.microsoft.com/office/drawing/2014/main" id="{02CA3334-660C-376A-FC62-DF194733375F}"/>
              </a:ext>
            </a:extLst>
          </p:cNvPr>
          <p:cNvSpPr>
            <a:spLocks noGrp="1"/>
          </p:cNvSpPr>
          <p:nvPr>
            <p:ph idx="1"/>
          </p:nvPr>
        </p:nvSpPr>
        <p:spPr>
          <a:xfrm>
            <a:off x="4384962" y="2381664"/>
            <a:ext cx="4024531" cy="2106835"/>
          </a:xfrm>
        </p:spPr>
        <p:txBody>
          <a:bodyPr anchor="t">
            <a:normAutofit lnSpcReduction="10000"/>
          </a:bodyPr>
          <a:lstStyle/>
          <a:p>
            <a:r>
              <a:rPr lang="en-US" sz="1500" dirty="0"/>
              <a:t>Bob Hughes, Professor Emeritus of Adult Education, Seattle University</a:t>
            </a:r>
          </a:p>
          <a:p>
            <a:r>
              <a:rPr lang="en-US" sz="1500" dirty="0"/>
              <a:t>Deanna Iceman Sands, Professor Emeritus of Leadership &amp; Teacher Education &amp; former Dean of the College of Education, Seattle University</a:t>
            </a:r>
          </a:p>
          <a:p>
            <a:r>
              <a:rPr lang="en-US" sz="1500" dirty="0"/>
              <a:t>Ted Kalmus, Director, Educational Administration Programs, Seattle University </a:t>
            </a:r>
            <a:r>
              <a:rPr lang="en-US" sz="1500" dirty="0">
                <a:hlinkClick r:id="rId5"/>
              </a:rPr>
              <a:t>kalmust@seattleu.edu</a:t>
            </a:r>
            <a:r>
              <a:rPr lang="en-US" sz="1500" dirty="0"/>
              <a:t> </a:t>
            </a:r>
          </a:p>
          <a:p>
            <a:endParaRPr lang="en-US" sz="1500" dirty="0"/>
          </a:p>
        </p:txBody>
      </p:sp>
      <p:sp>
        <p:nvSpPr>
          <p:cNvPr id="3122"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01555" y="3158787"/>
            <a:ext cx="118159" cy="118159"/>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cxnSp>
        <p:nvCxnSpPr>
          <p:cNvPr id="3124" name="Straight Connector 312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76282" y="2707795"/>
            <a:ext cx="0" cy="2429046"/>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737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 y="0"/>
            <a:ext cx="4571993" cy="5143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C276A0-C7A2-0041-2516-1A06E732995B}"/>
              </a:ext>
            </a:extLst>
          </p:cNvPr>
          <p:cNvSpPr>
            <a:spLocks noGrp="1"/>
          </p:cNvSpPr>
          <p:nvPr>
            <p:ph type="title"/>
          </p:nvPr>
        </p:nvSpPr>
        <p:spPr>
          <a:xfrm>
            <a:off x="866667" y="3413277"/>
            <a:ext cx="3213315" cy="1265357"/>
          </a:xfrm>
        </p:spPr>
        <p:txBody>
          <a:bodyPr anchor="t">
            <a:normAutofit fontScale="90000"/>
          </a:bodyPr>
          <a:lstStyle/>
          <a:p>
            <a:pPr algn="l">
              <a:lnSpc>
                <a:spcPct val="90000"/>
              </a:lnSpc>
            </a:pPr>
            <a:r>
              <a:rPr lang="en-US" sz="2400" dirty="0">
                <a:solidFill>
                  <a:schemeClr val="bg1"/>
                </a:solidFill>
              </a:rPr>
              <a:t>Adult Learning Organizations: </a:t>
            </a:r>
            <a:br>
              <a:rPr lang="en-US" sz="2400" dirty="0">
                <a:solidFill>
                  <a:schemeClr val="bg1"/>
                </a:solidFill>
              </a:rPr>
            </a:br>
            <a:r>
              <a:rPr lang="en-US" sz="2400" dirty="0">
                <a:solidFill>
                  <a:schemeClr val="bg1"/>
                </a:solidFill>
              </a:rPr>
              <a:t>	</a:t>
            </a:r>
            <a:r>
              <a:rPr lang="en-US" sz="2000" dirty="0">
                <a:solidFill>
                  <a:schemeClr val="bg1"/>
                </a:solidFill>
              </a:rPr>
              <a:t>Designed for Remedy,</a:t>
            </a:r>
            <a:br>
              <a:rPr lang="en-US" sz="2000" dirty="0">
                <a:solidFill>
                  <a:schemeClr val="bg1"/>
                </a:solidFill>
              </a:rPr>
            </a:br>
            <a:r>
              <a:rPr lang="en-US" sz="2000" dirty="0">
                <a:solidFill>
                  <a:schemeClr val="bg1"/>
                </a:solidFill>
              </a:rPr>
              <a:t>	Trailing the field </a:t>
            </a:r>
          </a:p>
        </p:txBody>
      </p:sp>
      <p:sp>
        <p:nvSpPr>
          <p:cNvPr id="7177" name="Rectangle 7176">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1992" cy="5143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Falling Behind by pumml on DeviantArt">
            <a:extLst>
              <a:ext uri="{FF2B5EF4-FFF2-40B4-BE49-F238E27FC236}">
                <a16:creationId xmlns:a16="http://schemas.microsoft.com/office/drawing/2014/main" id="{19FBC84F-88B0-347C-4A16-C3F9136682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390"/>
          <a:stretch/>
        </p:blipFill>
        <p:spPr bwMode="auto">
          <a:xfrm>
            <a:off x="866667" y="478321"/>
            <a:ext cx="7417323" cy="2684481"/>
          </a:xfrm>
          <a:prstGeom prst="rect">
            <a:avLst/>
          </a:prstGeom>
          <a:noFill/>
          <a:extLst>
            <a:ext uri="{909E8E84-426E-40DD-AFC4-6F175D3DCCD1}">
              <a14:hiddenFill xmlns:a14="http://schemas.microsoft.com/office/drawing/2010/main">
                <a:solidFill>
                  <a:srgbClr val="FFFFFF"/>
                </a:solidFill>
              </a14:hiddenFill>
            </a:ext>
          </a:extLst>
        </p:spPr>
      </p:pic>
      <p:sp>
        <p:nvSpPr>
          <p:cNvPr id="7179" name="Rectangle 7178">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50987" y="3408084"/>
            <a:ext cx="342900" cy="342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2D65C0-8744-708A-5E73-54AD9BF6D62F}"/>
              </a:ext>
            </a:extLst>
          </p:cNvPr>
          <p:cNvSpPr>
            <a:spLocks noGrp="1"/>
          </p:cNvSpPr>
          <p:nvPr>
            <p:ph idx="1"/>
          </p:nvPr>
        </p:nvSpPr>
        <p:spPr>
          <a:xfrm>
            <a:off x="5050986" y="3476664"/>
            <a:ext cx="3699822" cy="1184235"/>
          </a:xfrm>
        </p:spPr>
        <p:txBody>
          <a:bodyPr>
            <a:noAutofit/>
          </a:bodyPr>
          <a:lstStyle/>
          <a:p>
            <a:pPr marL="0" indent="0">
              <a:lnSpc>
                <a:spcPct val="90000"/>
              </a:lnSpc>
              <a:buNone/>
            </a:pPr>
            <a:r>
              <a:rPr lang="en-US" sz="1200" i="1" dirty="0"/>
              <a:t>… many organizations germinated from grass roots efforts or as a funded impulse initiated by a public grant, a political crisis or the interest of a single donor.</a:t>
            </a:r>
          </a:p>
          <a:p>
            <a:pPr marL="0" indent="0">
              <a:lnSpc>
                <a:spcPct val="90000"/>
              </a:lnSpc>
              <a:buNone/>
            </a:pPr>
            <a:endParaRPr lang="en-US" sz="1200" i="1" dirty="0"/>
          </a:p>
          <a:p>
            <a:pPr marL="0" indent="0">
              <a:lnSpc>
                <a:spcPct val="90000"/>
              </a:lnSpc>
              <a:buNone/>
            </a:pPr>
            <a:r>
              <a:rPr lang="en-US" sz="1200" i="1" dirty="0"/>
              <a:t>These are origin stories full of hope and energy, but they contain the roots of many challenges faced by adult learning organizations as they mature and seek to sustain and expand their impact.  (Kalmus, 2023)</a:t>
            </a:r>
          </a:p>
        </p:txBody>
      </p:sp>
    </p:spTree>
    <p:extLst>
      <p:ext uri="{BB962C8B-B14F-4D97-AF65-F5344CB8AC3E}">
        <p14:creationId xmlns:p14="http://schemas.microsoft.com/office/powerpoint/2010/main" val="563470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2D32-0F2C-0AC5-6925-CE01BD8F457E}"/>
              </a:ext>
            </a:extLst>
          </p:cNvPr>
          <p:cNvSpPr>
            <a:spLocks noGrp="1"/>
          </p:cNvSpPr>
          <p:nvPr>
            <p:ph type="title"/>
          </p:nvPr>
        </p:nvSpPr>
        <p:spPr>
          <a:xfrm>
            <a:off x="360759" y="2814636"/>
            <a:ext cx="2468166" cy="1839516"/>
          </a:xfrm>
        </p:spPr>
        <p:txBody>
          <a:bodyPr anchor="ctr">
            <a:normAutofit fontScale="90000"/>
          </a:bodyPr>
          <a:lstStyle/>
          <a:p>
            <a:r>
              <a:rPr lang="en-US" sz="2700" dirty="0"/>
              <a:t>Framework for Assessment &amp; Transformation</a:t>
            </a:r>
          </a:p>
        </p:txBody>
      </p:sp>
      <p:pic>
        <p:nvPicPr>
          <p:cNvPr id="5" name="Picture 4" descr="Arrows pointing towards light">
            <a:extLst>
              <a:ext uri="{FF2B5EF4-FFF2-40B4-BE49-F238E27FC236}">
                <a16:creationId xmlns:a16="http://schemas.microsoft.com/office/drawing/2014/main" id="{F3895D37-93D7-B462-81C1-434318A08BB3}"/>
              </a:ext>
            </a:extLst>
          </p:cNvPr>
          <p:cNvPicPr>
            <a:picLocks noChangeAspect="1"/>
          </p:cNvPicPr>
          <p:nvPr/>
        </p:nvPicPr>
        <p:blipFill rotWithShape="1">
          <a:blip r:embed="rId2"/>
          <a:srcRect t="8297" b="46108"/>
          <a:stretch/>
        </p:blipFill>
        <p:spPr>
          <a:xfrm>
            <a:off x="20" y="10"/>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511394A2-09B9-BA17-6206-9136C92FBF51}"/>
              </a:ext>
            </a:extLst>
          </p:cNvPr>
          <p:cNvSpPr>
            <a:spLocks noGrp="1"/>
          </p:cNvSpPr>
          <p:nvPr>
            <p:ph idx="1"/>
          </p:nvPr>
        </p:nvSpPr>
        <p:spPr>
          <a:xfrm>
            <a:off x="3167986" y="3008376"/>
            <a:ext cx="2468166" cy="1947672"/>
          </a:xfrm>
        </p:spPr>
        <p:txBody>
          <a:bodyPr anchor="ctr">
            <a:normAutofit fontScale="77500" lnSpcReduction="20000"/>
          </a:bodyPr>
          <a:lstStyle/>
          <a:p>
            <a:pPr marL="0" indent="0" algn="ctr">
              <a:lnSpc>
                <a:spcPct val="90000"/>
              </a:lnSpc>
              <a:buNone/>
            </a:pPr>
            <a:r>
              <a:rPr lang="en-US" sz="900" b="1" u="sng" dirty="0">
                <a:latin typeface="Rockwell" panose="02060603020205020403" pitchFamily="18" charset="77"/>
              </a:rPr>
              <a:t>Maintain</a:t>
            </a:r>
            <a:br>
              <a:rPr lang="en-US" sz="900" dirty="0">
                <a:latin typeface="Rockwell" panose="02060603020205020403" pitchFamily="18" charset="77"/>
              </a:rPr>
            </a:br>
            <a:endParaRPr lang="en-US" sz="900" dirty="0">
              <a:latin typeface="Rockwell" panose="02060603020205020403" pitchFamily="18" charset="77"/>
            </a:endParaRPr>
          </a:p>
          <a:p>
            <a:pPr marL="0" indent="0" algn="ctr">
              <a:lnSpc>
                <a:spcPct val="90000"/>
              </a:lnSpc>
              <a:buNone/>
            </a:pPr>
            <a:r>
              <a:rPr lang="en-US" sz="900" dirty="0">
                <a:latin typeface="Rockwell" panose="02060603020205020403" pitchFamily="18" charset="77"/>
              </a:rPr>
              <a:t>Theory of change</a:t>
            </a:r>
          </a:p>
          <a:p>
            <a:pPr marL="0" indent="0" algn="ctr">
              <a:lnSpc>
                <a:spcPct val="90000"/>
              </a:lnSpc>
              <a:buNone/>
            </a:pPr>
            <a:r>
              <a:rPr lang="en-US" sz="900" dirty="0">
                <a:latin typeface="Rockwell" panose="02060603020205020403" pitchFamily="18" charset="77"/>
              </a:rPr>
              <a:t>Centrality of organizational alignment</a:t>
            </a:r>
          </a:p>
          <a:p>
            <a:pPr marL="0" indent="0" algn="ctr">
              <a:lnSpc>
                <a:spcPct val="90000"/>
              </a:lnSpc>
              <a:buNone/>
            </a:pPr>
            <a:r>
              <a:rPr lang="en-US" sz="900" dirty="0">
                <a:latin typeface="Rockwell" panose="02060603020205020403" pitchFamily="18" charset="77"/>
              </a:rPr>
              <a:t>Disposition toward inquiry</a:t>
            </a:r>
          </a:p>
          <a:p>
            <a:pPr marL="0" indent="0" algn="ctr">
              <a:lnSpc>
                <a:spcPct val="90000"/>
              </a:lnSpc>
              <a:buNone/>
            </a:pPr>
            <a:r>
              <a:rPr lang="en-US" sz="900" dirty="0">
                <a:latin typeface="Rockwell" panose="02060603020205020403" pitchFamily="18" charset="77"/>
              </a:rPr>
              <a:t>Importance of organization wide participation</a:t>
            </a:r>
          </a:p>
          <a:p>
            <a:pPr marL="0" indent="0" algn="ctr">
              <a:lnSpc>
                <a:spcPct val="90000"/>
              </a:lnSpc>
              <a:buNone/>
            </a:pPr>
            <a:r>
              <a:rPr lang="en-US" sz="900" dirty="0">
                <a:latin typeface="Rockwell" panose="02060603020205020403" pitchFamily="18" charset="77"/>
              </a:rPr>
              <a:t>	</a:t>
            </a:r>
          </a:p>
          <a:p>
            <a:pPr marL="0" indent="0" algn="ctr">
              <a:lnSpc>
                <a:spcPct val="90000"/>
              </a:lnSpc>
              <a:buNone/>
            </a:pPr>
            <a:endParaRPr lang="en-US" sz="900" dirty="0">
              <a:latin typeface="Rockwell" panose="02060603020205020403" pitchFamily="18" charset="77"/>
            </a:endParaRPr>
          </a:p>
          <a:p>
            <a:pPr marL="0" indent="0" algn="ctr">
              <a:lnSpc>
                <a:spcPct val="90000"/>
              </a:lnSpc>
              <a:buNone/>
            </a:pPr>
            <a:r>
              <a:rPr lang="en-US" sz="900" b="1" u="sng" dirty="0">
                <a:latin typeface="Rockwell" panose="02060603020205020403" pitchFamily="18" charset="77"/>
              </a:rPr>
              <a:t>Adapt </a:t>
            </a:r>
            <a:br>
              <a:rPr lang="en-US" sz="900" b="1" u="sng" dirty="0">
                <a:latin typeface="Rockwell" panose="02060603020205020403" pitchFamily="18" charset="77"/>
              </a:rPr>
            </a:br>
            <a:endParaRPr lang="en-US" sz="900" b="1" u="sng" dirty="0">
              <a:latin typeface="Rockwell" panose="02060603020205020403" pitchFamily="18" charset="77"/>
            </a:endParaRPr>
          </a:p>
          <a:p>
            <a:pPr marL="0" indent="0" algn="ctr">
              <a:lnSpc>
                <a:spcPct val="90000"/>
              </a:lnSpc>
              <a:buNone/>
            </a:pPr>
            <a:r>
              <a:rPr lang="en-US" sz="900" dirty="0">
                <a:latin typeface="Rockwell" panose="02060603020205020403" pitchFamily="18" charset="77"/>
              </a:rPr>
              <a:t>Reduce language specific to higher ed context</a:t>
            </a:r>
          </a:p>
          <a:p>
            <a:pPr marL="0" indent="0" algn="ctr">
              <a:lnSpc>
                <a:spcPct val="90000"/>
              </a:lnSpc>
              <a:buNone/>
            </a:pPr>
            <a:r>
              <a:rPr lang="en-US" sz="900" dirty="0">
                <a:latin typeface="Rockwell" panose="02060603020205020403" pitchFamily="18" charset="77"/>
              </a:rPr>
              <a:t>Increase focus on organizational action</a:t>
            </a:r>
          </a:p>
          <a:p>
            <a:pPr marL="0" indent="0" algn="ctr">
              <a:lnSpc>
                <a:spcPct val="90000"/>
              </a:lnSpc>
              <a:buNone/>
            </a:pPr>
            <a:r>
              <a:rPr lang="en-US" sz="900" dirty="0">
                <a:latin typeface="Rockwell" panose="02060603020205020403" pitchFamily="18" charset="77"/>
              </a:rPr>
              <a:t>Emphasize flexibility of use</a:t>
            </a:r>
          </a:p>
          <a:p>
            <a:pPr marL="0" indent="0" algn="ctr">
              <a:lnSpc>
                <a:spcPct val="90000"/>
              </a:lnSpc>
              <a:buNone/>
            </a:pPr>
            <a:r>
              <a:rPr lang="en-US" sz="900" dirty="0">
                <a:latin typeface="Rockwell" panose="02060603020205020403" pitchFamily="18" charset="77"/>
              </a:rPr>
              <a:t>		</a:t>
            </a:r>
          </a:p>
          <a:p>
            <a:pPr marL="0" indent="0" algn="ctr">
              <a:lnSpc>
                <a:spcPct val="90000"/>
              </a:lnSpc>
              <a:buNone/>
            </a:pPr>
            <a:r>
              <a:rPr lang="en-US" sz="900" dirty="0">
                <a:latin typeface="Rockwell" panose="02060603020205020403" pitchFamily="18" charset="77"/>
              </a:rPr>
              <a:t> “assess and address current needs” </a:t>
            </a:r>
          </a:p>
          <a:p>
            <a:pPr marL="0" indent="0" algn="ctr">
              <a:lnSpc>
                <a:spcPct val="90000"/>
              </a:lnSpc>
              <a:buNone/>
            </a:pPr>
            <a:r>
              <a:rPr lang="en-US" sz="900" dirty="0">
                <a:latin typeface="Rockwell" panose="02060603020205020403" pitchFamily="18" charset="77"/>
              </a:rPr>
              <a:t> “engage perpetual states of change</a:t>
            </a:r>
          </a:p>
          <a:p>
            <a:pPr marL="0" indent="0">
              <a:lnSpc>
                <a:spcPct val="90000"/>
              </a:lnSpc>
              <a:buNone/>
            </a:pPr>
            <a:endParaRPr lang="en-US" sz="600" dirty="0"/>
          </a:p>
          <a:p>
            <a:pPr marL="0" indent="0">
              <a:lnSpc>
                <a:spcPct val="90000"/>
              </a:lnSpc>
              <a:buNone/>
            </a:pPr>
            <a:r>
              <a:rPr lang="en-US" sz="600" dirty="0"/>
              <a:t>	</a:t>
            </a:r>
          </a:p>
          <a:p>
            <a:pPr marL="0" indent="0">
              <a:lnSpc>
                <a:spcPct val="90000"/>
              </a:lnSpc>
              <a:buNone/>
            </a:pPr>
            <a:r>
              <a:rPr lang="en-US" sz="600" dirty="0"/>
              <a:t>	</a:t>
            </a:r>
          </a:p>
          <a:p>
            <a:pPr lvl="1">
              <a:lnSpc>
                <a:spcPct val="90000"/>
              </a:lnSpc>
            </a:pPr>
            <a:endParaRPr lang="en-US" sz="600" dirty="0"/>
          </a:p>
        </p:txBody>
      </p:sp>
      <p:sp>
        <p:nvSpPr>
          <p:cNvPr id="4" name="TextBox 3">
            <a:extLst>
              <a:ext uri="{FF2B5EF4-FFF2-40B4-BE49-F238E27FC236}">
                <a16:creationId xmlns:a16="http://schemas.microsoft.com/office/drawing/2014/main" id="{739EC6CF-E07C-CBAF-DF6B-1CA3C1107B51}"/>
              </a:ext>
            </a:extLst>
          </p:cNvPr>
          <p:cNvSpPr txBox="1"/>
          <p:nvPr/>
        </p:nvSpPr>
        <p:spPr>
          <a:xfrm>
            <a:off x="6062472" y="2907792"/>
            <a:ext cx="2720769" cy="2308324"/>
          </a:xfrm>
          <a:prstGeom prst="rect">
            <a:avLst/>
          </a:prstGeom>
          <a:noFill/>
        </p:spPr>
        <p:txBody>
          <a:bodyPr wrap="square" rtlCol="0">
            <a:spAutoFit/>
          </a:bodyPr>
          <a:lstStyle/>
          <a:p>
            <a:pPr algn="ctr"/>
            <a:r>
              <a:rPr lang="en-US" sz="2400" dirty="0">
                <a:latin typeface="Rockwell" panose="02060603020205020403" pitchFamily="18" charset="77"/>
              </a:rPr>
              <a:t>Framework for Assessment and Transformation of Adult Education (FATAE)</a:t>
            </a:r>
          </a:p>
          <a:p>
            <a:pPr algn="ctr"/>
            <a:endParaRPr lang="en-US" sz="2400" dirty="0">
              <a:latin typeface="Rockwell" panose="02060603020205020403" pitchFamily="18" charset="77"/>
            </a:endParaRPr>
          </a:p>
        </p:txBody>
      </p:sp>
    </p:spTree>
    <p:extLst>
      <p:ext uri="{BB962C8B-B14F-4D97-AF65-F5344CB8AC3E}">
        <p14:creationId xmlns:p14="http://schemas.microsoft.com/office/powerpoint/2010/main" val="45931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8" name="Rectangle 104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4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0" name="Rectangle 1049">
            <a:extLst>
              <a:ext uri="{FF2B5EF4-FFF2-40B4-BE49-F238E27FC236}">
                <a16:creationId xmlns:a16="http://schemas.microsoft.com/office/drawing/2014/main" id="{2F36CA75-CFBF-4844-B719-8FE9EBADA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2" name="Rectangle 1051">
            <a:extLst>
              <a:ext uri="{FF2B5EF4-FFF2-40B4-BE49-F238E27FC236}">
                <a16:creationId xmlns:a16="http://schemas.microsoft.com/office/drawing/2014/main" id="{3D4A84B9-E564-4DD0-97F8-DBF1C460C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4" name="Picture 1053">
            <a:extLst>
              <a:ext uri="{FF2B5EF4-FFF2-40B4-BE49-F238E27FC236}">
                <a16:creationId xmlns:a16="http://schemas.microsoft.com/office/drawing/2014/main" id="{4A599609-F5C2-4A0B-A992-913F814A63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40000"/>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1056" name="Rectangle 1055">
            <a:extLst>
              <a:ext uri="{FF2B5EF4-FFF2-40B4-BE49-F238E27FC236}">
                <a16:creationId xmlns:a16="http://schemas.microsoft.com/office/drawing/2014/main" id="{102382E0-0A09-46AE-B955-B911CAFE7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8" name="Rectangle 1057">
            <a:extLst>
              <a:ext uri="{FF2B5EF4-FFF2-40B4-BE49-F238E27FC236}">
                <a16:creationId xmlns:a16="http://schemas.microsoft.com/office/drawing/2014/main" id="{7DE75D4A-0965-4973-BE75-DECCAC9A9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Network for Ed Work - TAF">
            <a:extLst>
              <a:ext uri="{FF2B5EF4-FFF2-40B4-BE49-F238E27FC236}">
                <a16:creationId xmlns:a16="http://schemas.microsoft.com/office/drawing/2014/main" id="{55283A99-42E0-120E-DD81-65FB75C79E79}"/>
              </a:ext>
            </a:extLst>
          </p:cNvPr>
          <p:cNvPicPr>
            <a:picLocks noChangeAspect="1" noChangeArrowheads="1"/>
          </p:cNvPicPr>
          <p:nvPr/>
        </p:nvPicPr>
        <p:blipFill rotWithShape="1">
          <a:blip r:embed="rId4">
            <a:alphaModFix amt="60000"/>
            <a:extLst>
              <a:ext uri="{28A0092B-C50C-407E-A947-70E740481C1C}">
                <a14:useLocalDpi xmlns:a14="http://schemas.microsoft.com/office/drawing/2010/main" val="0"/>
              </a:ext>
            </a:extLst>
          </a:blip>
          <a:srcRect t="828" r="1" b="2365"/>
          <a:stretch/>
        </p:blipFill>
        <p:spPr bwMode="auto">
          <a:xfrm>
            <a:off x="4570899" y="10"/>
            <a:ext cx="4570183" cy="25733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 Marys College of Education | Seydunganallur,Thoothukudi.">
            <a:extLst>
              <a:ext uri="{FF2B5EF4-FFF2-40B4-BE49-F238E27FC236}">
                <a16:creationId xmlns:a16="http://schemas.microsoft.com/office/drawing/2014/main" id="{E6CAF015-41B2-3BF8-323B-8B83AF57C652}"/>
              </a:ext>
            </a:extLst>
          </p:cNvPr>
          <p:cNvPicPr>
            <a:picLocks noChangeAspect="1" noChangeArrowheads="1"/>
          </p:cNvPicPr>
          <p:nvPr/>
        </p:nvPicPr>
        <p:blipFill rotWithShape="1">
          <a:blip r:embed="rId5">
            <a:alphaModFix amt="60000"/>
            <a:extLst>
              <a:ext uri="{28A0092B-C50C-407E-A947-70E740481C1C}">
                <a14:useLocalDpi xmlns:a14="http://schemas.microsoft.com/office/drawing/2010/main" val="0"/>
              </a:ext>
            </a:extLst>
          </a:blip>
          <a:srcRect t="22725" b="20968"/>
          <a:stretch/>
        </p:blipFill>
        <p:spPr bwMode="auto">
          <a:xfrm>
            <a:off x="3572" y="10"/>
            <a:ext cx="4570183" cy="25733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C982208-F5F3-07F6-1B12-1BC0C0361627}"/>
              </a:ext>
            </a:extLst>
          </p:cNvPr>
          <p:cNvSpPr>
            <a:spLocks noGrp="1"/>
          </p:cNvSpPr>
          <p:nvPr>
            <p:ph type="title"/>
          </p:nvPr>
        </p:nvSpPr>
        <p:spPr>
          <a:xfrm>
            <a:off x="893973" y="414604"/>
            <a:ext cx="7351391" cy="2721787"/>
          </a:xfrm>
        </p:spPr>
        <p:txBody>
          <a:bodyPr anchor="b">
            <a:normAutofit/>
          </a:bodyPr>
          <a:lstStyle/>
          <a:p>
            <a:r>
              <a:rPr lang="en-US" sz="3600" dirty="0">
                <a:solidFill>
                  <a:srgbClr val="FFFFFF"/>
                </a:solidFill>
              </a:rPr>
              <a:t>Four Transformative Organizations</a:t>
            </a:r>
          </a:p>
        </p:txBody>
      </p:sp>
      <p:pic>
        <p:nvPicPr>
          <p:cNvPr id="1028" name="Picture 4" descr="Beyond Literacy: Combining nearly 90 years of history into one org -  Generocity Philly">
            <a:extLst>
              <a:ext uri="{FF2B5EF4-FFF2-40B4-BE49-F238E27FC236}">
                <a16:creationId xmlns:a16="http://schemas.microsoft.com/office/drawing/2014/main" id="{9BD63F3A-5EB2-4754-F85B-2E88BDF8D4BE}"/>
              </a:ext>
            </a:extLst>
          </p:cNvPr>
          <p:cNvPicPr>
            <a:picLocks noChangeAspect="1" noChangeArrowheads="1"/>
          </p:cNvPicPr>
          <p:nvPr/>
        </p:nvPicPr>
        <p:blipFill rotWithShape="1">
          <a:blip r:embed="rId6">
            <a:alphaModFix amt="60000"/>
            <a:extLst>
              <a:ext uri="{28A0092B-C50C-407E-A947-70E740481C1C}">
                <a14:useLocalDpi xmlns:a14="http://schemas.microsoft.com/office/drawing/2010/main" val="0"/>
              </a:ext>
            </a:extLst>
          </a:blip>
          <a:srcRect t="13522" r="-3" b="11303"/>
          <a:stretch/>
        </p:blipFill>
        <p:spPr bwMode="auto">
          <a:xfrm>
            <a:off x="4572960" y="2570152"/>
            <a:ext cx="4570183" cy="257334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ilding Skills Partnership | Programs for Low-Wage Workers">
            <a:extLst>
              <a:ext uri="{FF2B5EF4-FFF2-40B4-BE49-F238E27FC236}">
                <a16:creationId xmlns:a16="http://schemas.microsoft.com/office/drawing/2014/main" id="{D39D126E-1450-3D4F-A5CB-98C15DC6E3BF}"/>
              </a:ext>
            </a:extLst>
          </p:cNvPr>
          <p:cNvPicPr>
            <a:picLocks noChangeAspect="1" noChangeArrowheads="1"/>
          </p:cNvPicPr>
          <p:nvPr/>
        </p:nvPicPr>
        <p:blipFill rotWithShape="1">
          <a:blip r:embed="rId7">
            <a:alphaModFix amt="60000"/>
            <a:extLst>
              <a:ext uri="{28A0092B-C50C-407E-A947-70E740481C1C}">
                <a14:useLocalDpi xmlns:a14="http://schemas.microsoft.com/office/drawing/2010/main" val="0"/>
              </a:ext>
            </a:extLst>
          </a:blip>
          <a:srcRect t="26571" b="16364"/>
          <a:stretch/>
        </p:blipFill>
        <p:spPr bwMode="auto">
          <a:xfrm>
            <a:off x="5633" y="2570152"/>
            <a:ext cx="4570183" cy="2573347"/>
          </a:xfrm>
          <a:prstGeom prst="rect">
            <a:avLst/>
          </a:prstGeom>
          <a:noFill/>
          <a:extLst>
            <a:ext uri="{909E8E84-426E-40DD-AFC4-6F175D3DCCD1}">
              <a14:hiddenFill xmlns:a14="http://schemas.microsoft.com/office/drawing/2010/main">
                <a:solidFill>
                  <a:srgbClr val="FFFFFF"/>
                </a:solidFill>
              </a14:hiddenFill>
            </a:ext>
          </a:extLst>
        </p:spPr>
      </p:pic>
      <p:sp>
        <p:nvSpPr>
          <p:cNvPr id="1036" name="Content Placeholder 1035">
            <a:extLst>
              <a:ext uri="{FF2B5EF4-FFF2-40B4-BE49-F238E27FC236}">
                <a16:creationId xmlns:a16="http://schemas.microsoft.com/office/drawing/2014/main" id="{7E881A27-F6E3-878C-385A-377917A03661}"/>
              </a:ext>
            </a:extLst>
          </p:cNvPr>
          <p:cNvSpPr>
            <a:spLocks noGrp="1"/>
          </p:cNvSpPr>
          <p:nvPr>
            <p:ph idx="1"/>
          </p:nvPr>
        </p:nvSpPr>
        <p:spPr>
          <a:xfrm>
            <a:off x="893974" y="2632857"/>
            <a:ext cx="7351391" cy="1960673"/>
          </a:xfrm>
        </p:spPr>
        <p:txBody>
          <a:bodyPr anchor="t">
            <a:normAutofit/>
          </a:bodyPr>
          <a:lstStyle/>
          <a:p>
            <a:pPr marL="0" indent="0" algn="ctr">
              <a:buNone/>
            </a:pPr>
            <a:endParaRPr lang="en-US" sz="1400" dirty="0">
              <a:solidFill>
                <a:srgbClr val="FFFFFF"/>
              </a:solidFill>
            </a:endParaRPr>
          </a:p>
        </p:txBody>
      </p:sp>
    </p:spTree>
    <p:extLst>
      <p:ext uri="{BB962C8B-B14F-4D97-AF65-F5344CB8AC3E}">
        <p14:creationId xmlns:p14="http://schemas.microsoft.com/office/powerpoint/2010/main" val="368728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2AD9B-AA73-295D-6CAF-B63F04E10179}"/>
              </a:ext>
            </a:extLst>
          </p:cNvPr>
          <p:cNvSpPr>
            <a:spLocks noGrp="1"/>
          </p:cNvSpPr>
          <p:nvPr>
            <p:ph type="title"/>
          </p:nvPr>
        </p:nvSpPr>
        <p:spPr>
          <a:xfrm>
            <a:off x="360759" y="2814636"/>
            <a:ext cx="2468166" cy="1839516"/>
          </a:xfrm>
        </p:spPr>
        <p:txBody>
          <a:bodyPr anchor="ctr">
            <a:normAutofit/>
          </a:bodyPr>
          <a:lstStyle/>
          <a:p>
            <a:r>
              <a:rPr lang="en-US" sz="2700" dirty="0"/>
              <a:t>Coaching Appreciative Inquiry</a:t>
            </a:r>
          </a:p>
        </p:txBody>
      </p:sp>
      <p:pic>
        <p:nvPicPr>
          <p:cNvPr id="9218" name="Picture 2" descr="Process Approach of Leadership. Created by Thaís Cristina Alves… | by  Miriam Martin | Leadership &amp; Organizations | Medium">
            <a:extLst>
              <a:ext uri="{FF2B5EF4-FFF2-40B4-BE49-F238E27FC236}">
                <a16:creationId xmlns:a16="http://schemas.microsoft.com/office/drawing/2014/main" id="{9AF6EEA0-9F86-C38E-DEFB-8305C43CFF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51" r="-2" b="4171"/>
          <a:stretch/>
        </p:blipFill>
        <p:spPr bwMode="auto">
          <a:xfrm>
            <a:off x="20" y="10"/>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E3835DB-2A7B-B95F-6DEA-20AD7E9856D0}"/>
              </a:ext>
            </a:extLst>
          </p:cNvPr>
          <p:cNvSpPr>
            <a:spLocks noGrp="1"/>
          </p:cNvSpPr>
          <p:nvPr>
            <p:ph idx="1"/>
          </p:nvPr>
        </p:nvSpPr>
        <p:spPr>
          <a:xfrm>
            <a:off x="3167986" y="2814637"/>
            <a:ext cx="5614060" cy="1839515"/>
          </a:xfrm>
        </p:spPr>
        <p:txBody>
          <a:bodyPr anchor="ctr">
            <a:normAutofit/>
          </a:bodyPr>
          <a:lstStyle/>
          <a:p>
            <a:r>
              <a:rPr lang="en-US" sz="1400" dirty="0"/>
              <a:t>Avoid ethnographic challenges regarding voice &amp; position </a:t>
            </a:r>
          </a:p>
          <a:p>
            <a:r>
              <a:rPr lang="en-US" sz="1400" dirty="0"/>
              <a:t>Center organizational purpose, identity, desire and process</a:t>
            </a:r>
          </a:p>
          <a:p>
            <a:r>
              <a:rPr lang="en-US" sz="1400" dirty="0"/>
              <a:t>Consult &amp; coach through change</a:t>
            </a:r>
          </a:p>
          <a:p>
            <a:r>
              <a:rPr lang="en-US" sz="1400" dirty="0"/>
              <a:t>Reflect &amp; synthesize</a:t>
            </a:r>
          </a:p>
        </p:txBody>
      </p:sp>
    </p:spTree>
    <p:extLst>
      <p:ext uri="{BB962C8B-B14F-4D97-AF65-F5344CB8AC3E}">
        <p14:creationId xmlns:p14="http://schemas.microsoft.com/office/powerpoint/2010/main" val="327727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D1174-25F2-D823-B276-EF38C743DFA8}"/>
              </a:ext>
            </a:extLst>
          </p:cNvPr>
          <p:cNvSpPr>
            <a:spLocks noGrp="1"/>
          </p:cNvSpPr>
          <p:nvPr>
            <p:ph type="title"/>
          </p:nvPr>
        </p:nvSpPr>
        <p:spPr>
          <a:xfrm>
            <a:off x="628648" y="410861"/>
            <a:ext cx="3875389" cy="1260389"/>
          </a:xfrm>
        </p:spPr>
        <p:txBody>
          <a:bodyPr>
            <a:normAutofit/>
          </a:bodyPr>
          <a:lstStyle/>
          <a:p>
            <a:r>
              <a:rPr lang="en-US" sz="3000" dirty="0"/>
              <a:t>Findings</a:t>
            </a:r>
            <a:br>
              <a:rPr lang="en-US" sz="3000" dirty="0"/>
            </a:br>
            <a:r>
              <a:rPr lang="en-US" sz="3000" dirty="0"/>
              <a:t>“walking our talk”</a:t>
            </a:r>
          </a:p>
        </p:txBody>
      </p:sp>
      <p:sp>
        <p:nvSpPr>
          <p:cNvPr id="3" name="Content Placeholder 2">
            <a:extLst>
              <a:ext uri="{FF2B5EF4-FFF2-40B4-BE49-F238E27FC236}">
                <a16:creationId xmlns:a16="http://schemas.microsoft.com/office/drawing/2014/main" id="{B784B06E-A3F0-1FD8-5EF0-9CC6581D4120}"/>
              </a:ext>
            </a:extLst>
          </p:cNvPr>
          <p:cNvSpPr>
            <a:spLocks noGrp="1"/>
          </p:cNvSpPr>
          <p:nvPr>
            <p:ph idx="1"/>
          </p:nvPr>
        </p:nvSpPr>
        <p:spPr>
          <a:xfrm>
            <a:off x="4639964" y="410861"/>
            <a:ext cx="3884220" cy="1260389"/>
          </a:xfrm>
        </p:spPr>
        <p:txBody>
          <a:bodyPr anchor="ctr">
            <a:normAutofit/>
          </a:bodyPr>
          <a:lstStyle/>
          <a:p>
            <a:pPr marL="0" indent="0">
              <a:buNone/>
            </a:pPr>
            <a:r>
              <a:rPr lang="en-US" sz="1500" dirty="0"/>
              <a:t>Applying a system-wide equity framework revealed gaps in practice and policy as well as uncelebrated strengths for each organization.</a:t>
            </a:r>
          </a:p>
        </p:txBody>
      </p:sp>
      <p:pic>
        <p:nvPicPr>
          <p:cNvPr id="10244" name="Picture 4" descr="The Spotlight on Jesus - Enduring Word">
            <a:extLst>
              <a:ext uri="{FF2B5EF4-FFF2-40B4-BE49-F238E27FC236}">
                <a16:creationId xmlns:a16="http://schemas.microsoft.com/office/drawing/2014/main" id="{05AD1475-655E-B3D6-A365-ABEA5BEC7B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648" y="2000475"/>
            <a:ext cx="3875389" cy="24152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8DA61A4C-1AE1-9718-85AB-C9B1D55E273B}"/>
              </a:ext>
            </a:extLst>
          </p:cNvPr>
          <p:cNvGraphicFramePr>
            <a:graphicFrameLocks noGrp="1"/>
          </p:cNvGraphicFramePr>
          <p:nvPr>
            <p:extLst>
              <p:ext uri="{D42A27DB-BD31-4B8C-83A1-F6EECF244321}">
                <p14:modId xmlns:p14="http://schemas.microsoft.com/office/powerpoint/2010/main" val="779627132"/>
              </p:ext>
            </p:extLst>
          </p:nvPr>
        </p:nvGraphicFramePr>
        <p:xfrm>
          <a:off x="4648795" y="2000474"/>
          <a:ext cx="3875389" cy="2415295"/>
        </p:xfrm>
        <a:graphic>
          <a:graphicData uri="http://schemas.openxmlformats.org/drawingml/2006/table">
            <a:tbl>
              <a:tblPr firstRow="1" bandRow="1">
                <a:solidFill>
                  <a:srgbClr val="404040"/>
                </a:solidFill>
                <a:tableStyleId>{5C22544A-7EE6-4342-B048-85BDC9FD1C3A}</a:tableStyleId>
              </a:tblPr>
              <a:tblGrid>
                <a:gridCol w="2000091">
                  <a:extLst>
                    <a:ext uri="{9D8B030D-6E8A-4147-A177-3AD203B41FA5}">
                      <a16:colId xmlns:a16="http://schemas.microsoft.com/office/drawing/2014/main" val="2799200521"/>
                    </a:ext>
                  </a:extLst>
                </a:gridCol>
                <a:gridCol w="1875298">
                  <a:extLst>
                    <a:ext uri="{9D8B030D-6E8A-4147-A177-3AD203B41FA5}">
                      <a16:colId xmlns:a16="http://schemas.microsoft.com/office/drawing/2014/main" val="3047992376"/>
                    </a:ext>
                  </a:extLst>
                </a:gridCol>
              </a:tblGrid>
              <a:tr h="826686">
                <a:tc>
                  <a:txBody>
                    <a:bodyPr/>
                    <a:lstStyle/>
                    <a:p>
                      <a:r>
                        <a:rPr lang="en-US" sz="1400" b="0" cap="none" spc="0" dirty="0">
                          <a:solidFill>
                            <a:schemeClr val="bg1"/>
                          </a:solidFill>
                        </a:rPr>
                        <a:t>Misunderstood gaps </a:t>
                      </a:r>
                    </a:p>
                  </a:txBody>
                  <a:tcPr marL="81683" marR="81683" marT="81683" marB="40841" anchor="ctr">
                    <a:lnL w="12700" cmpd="sng">
                      <a:noFill/>
                    </a:lnL>
                    <a:lnR w="12700" cmpd="sng">
                      <a:noFill/>
                    </a:lnR>
                    <a:lnT w="19050" cap="flat" cmpd="sng" algn="ctr">
                      <a:noFill/>
                      <a:prstDash val="solid"/>
                    </a:lnT>
                    <a:lnB w="38100" cmpd="sng">
                      <a:noFill/>
                    </a:lnB>
                    <a:solidFill>
                      <a:schemeClr val="accent2"/>
                    </a:solidFill>
                  </a:tcPr>
                </a:tc>
                <a:tc>
                  <a:txBody>
                    <a:bodyPr/>
                    <a:lstStyle/>
                    <a:p>
                      <a:r>
                        <a:rPr lang="en-US" sz="1400" b="0" cap="none" spc="0">
                          <a:solidFill>
                            <a:schemeClr val="bg1"/>
                          </a:solidFill>
                        </a:rPr>
                        <a:t>Uncelebrated strengths</a:t>
                      </a:r>
                    </a:p>
                  </a:txBody>
                  <a:tcPr marL="81683" marR="81683" marT="81683" marB="40841" anchor="ctr">
                    <a:lnL w="12700" cmpd="sng">
                      <a:noFill/>
                    </a:lnL>
                    <a:lnR w="12700" cmpd="sng">
                      <a:noFill/>
                    </a:lnR>
                    <a:lnT w="19050" cap="flat" cmpd="sng" algn="ctr">
                      <a:noFill/>
                      <a:prstDash val="solid"/>
                    </a:lnT>
                    <a:lnB w="38100" cmpd="sng">
                      <a:noFill/>
                    </a:lnB>
                    <a:solidFill>
                      <a:schemeClr val="accent2"/>
                    </a:solidFill>
                  </a:tcPr>
                </a:tc>
                <a:extLst>
                  <a:ext uri="{0D108BD9-81ED-4DB2-BD59-A6C34878D82A}">
                    <a16:rowId xmlns:a16="http://schemas.microsoft.com/office/drawing/2014/main" val="934713590"/>
                  </a:ext>
                </a:extLst>
              </a:tr>
              <a:tr h="1588609">
                <a:tc>
                  <a:txBody>
                    <a:bodyPr/>
                    <a:lstStyle/>
                    <a:p>
                      <a:pPr marL="285750" indent="-285750">
                        <a:buFont typeface="Arial" panose="020B0604020202020204" pitchFamily="34" charset="0"/>
                        <a:buChar char="•"/>
                      </a:pPr>
                      <a:r>
                        <a:rPr lang="en-US" sz="1100" cap="none" spc="0" dirty="0">
                          <a:solidFill>
                            <a:schemeClr val="bg1"/>
                          </a:solidFill>
                        </a:rPr>
                        <a:t>Compensation practices</a:t>
                      </a:r>
                    </a:p>
                    <a:p>
                      <a:pPr marL="285750" indent="-285750">
                        <a:buFont typeface="Arial" panose="020B0604020202020204" pitchFamily="34" charset="0"/>
                        <a:buChar char="•"/>
                      </a:pPr>
                      <a:r>
                        <a:rPr lang="en-US" sz="1100" cap="none" spc="0" dirty="0">
                          <a:solidFill>
                            <a:schemeClr val="bg1"/>
                          </a:solidFill>
                        </a:rPr>
                        <a:t>Staffing policies</a:t>
                      </a:r>
                    </a:p>
                    <a:p>
                      <a:pPr marL="285750" indent="-285750">
                        <a:buFont typeface="Arial" panose="020B0604020202020204" pitchFamily="34" charset="0"/>
                        <a:buChar char="•"/>
                      </a:pPr>
                      <a:r>
                        <a:rPr lang="en-US" sz="1100" cap="none" spc="0" dirty="0">
                          <a:solidFill>
                            <a:schemeClr val="bg1"/>
                          </a:solidFill>
                        </a:rPr>
                        <a:t>Brand integrity</a:t>
                      </a:r>
                    </a:p>
                    <a:p>
                      <a:pPr marL="285750" indent="-285750">
                        <a:buFont typeface="Arial" panose="020B0604020202020204" pitchFamily="34" charset="0"/>
                        <a:buChar char="•"/>
                      </a:pPr>
                      <a:r>
                        <a:rPr lang="en-US" sz="1100" cap="none" spc="0" dirty="0">
                          <a:solidFill>
                            <a:schemeClr val="bg1"/>
                          </a:solidFill>
                        </a:rPr>
                        <a:t>Trust in leadership</a:t>
                      </a:r>
                    </a:p>
                    <a:p>
                      <a:pPr marL="285750" indent="-285750">
                        <a:buFont typeface="Arial" panose="020B0604020202020204" pitchFamily="34" charset="0"/>
                        <a:buChar char="•"/>
                      </a:pPr>
                      <a:r>
                        <a:rPr lang="en-US" sz="1100" cap="none" spc="0" dirty="0">
                          <a:solidFill>
                            <a:schemeClr val="bg1"/>
                          </a:solidFill>
                        </a:rPr>
                        <a:t>Employee turnover</a:t>
                      </a:r>
                    </a:p>
                    <a:p>
                      <a:endParaRPr lang="en-US" sz="1100" cap="none" spc="0" dirty="0">
                        <a:solidFill>
                          <a:schemeClr val="bg1"/>
                        </a:solidFill>
                      </a:endParaRPr>
                    </a:p>
                  </a:txBody>
                  <a:tcPr marL="81683" marR="81683" marT="81683" marB="40841">
                    <a:lnL w="12700" cmpd="sng">
                      <a:noFill/>
                      <a:prstDash val="solid"/>
                    </a:lnL>
                    <a:lnR w="12700" cmpd="sng">
                      <a:noFill/>
                      <a:prstDash val="solid"/>
                    </a:lnR>
                    <a:lnT w="38100" cmpd="sng">
                      <a:noFill/>
                    </a:lnT>
                    <a:lnB w="12700" cmpd="sng">
                      <a:noFill/>
                      <a:prstDash val="solid"/>
                    </a:lnB>
                    <a:solidFill>
                      <a:srgbClr val="404040"/>
                    </a:solidFill>
                  </a:tcPr>
                </a:tc>
                <a:tc>
                  <a:txBody>
                    <a:bodyPr/>
                    <a:lstStyle/>
                    <a:p>
                      <a:pPr marL="285750" indent="-285750">
                        <a:buFont typeface="Arial" panose="020B0604020202020204" pitchFamily="34" charset="0"/>
                        <a:buChar char="•"/>
                      </a:pPr>
                      <a:r>
                        <a:rPr lang="en-US" sz="1100" cap="none" spc="0" dirty="0">
                          <a:solidFill>
                            <a:schemeClr val="bg1"/>
                          </a:solidFill>
                        </a:rPr>
                        <a:t>Organizational resilience</a:t>
                      </a:r>
                    </a:p>
                    <a:p>
                      <a:pPr marL="285750" indent="-285750">
                        <a:buFont typeface="Arial" panose="020B0604020202020204" pitchFamily="34" charset="0"/>
                        <a:buChar char="•"/>
                      </a:pPr>
                      <a:r>
                        <a:rPr lang="en-US" sz="1100" cap="none" spc="0" dirty="0">
                          <a:solidFill>
                            <a:schemeClr val="bg1"/>
                          </a:solidFill>
                        </a:rPr>
                        <a:t>Undocumented impact</a:t>
                      </a:r>
                    </a:p>
                    <a:p>
                      <a:pPr marL="285750" indent="-285750">
                        <a:buFont typeface="Arial" panose="020B0604020202020204" pitchFamily="34" charset="0"/>
                        <a:buChar char="•"/>
                      </a:pPr>
                      <a:r>
                        <a:rPr lang="en-US" sz="1100" cap="none" spc="0" dirty="0">
                          <a:solidFill>
                            <a:schemeClr val="bg1"/>
                          </a:solidFill>
                        </a:rPr>
                        <a:t>“quiet” partnerships</a:t>
                      </a:r>
                    </a:p>
                    <a:p>
                      <a:pPr marL="285750" indent="-285750">
                        <a:buFont typeface="Arial" panose="020B0604020202020204" pitchFamily="34" charset="0"/>
                        <a:buChar char="•"/>
                      </a:pPr>
                      <a:r>
                        <a:rPr lang="en-US" sz="1100" cap="none" spc="0" dirty="0">
                          <a:solidFill>
                            <a:schemeClr val="bg1"/>
                          </a:solidFill>
                        </a:rPr>
                        <a:t>Community trust</a:t>
                      </a:r>
                    </a:p>
                    <a:p>
                      <a:pPr marL="285750" indent="-285750">
                        <a:buFont typeface="Arial" panose="020B0604020202020204" pitchFamily="34" charset="0"/>
                        <a:buChar char="•"/>
                      </a:pPr>
                      <a:r>
                        <a:rPr lang="en-US" sz="1100" cap="none" spc="0" dirty="0">
                          <a:solidFill>
                            <a:schemeClr val="bg1"/>
                          </a:solidFill>
                        </a:rPr>
                        <a:t>Nimbleness</a:t>
                      </a:r>
                    </a:p>
                  </a:txBody>
                  <a:tcPr marL="81683" marR="81683" marT="81683" marB="40841">
                    <a:lnL w="12700" cmpd="sng">
                      <a:noFill/>
                      <a:prstDash val="solid"/>
                    </a:lnL>
                    <a:lnR w="12700" cmpd="sng">
                      <a:noFill/>
                      <a:prstDash val="solid"/>
                    </a:lnR>
                    <a:lnT w="38100" cmpd="sng">
                      <a:noFill/>
                    </a:lnT>
                    <a:lnB w="12700" cmpd="sng">
                      <a:noFill/>
                      <a:prstDash val="solid"/>
                    </a:lnB>
                    <a:solidFill>
                      <a:srgbClr val="404040"/>
                    </a:solidFill>
                  </a:tcPr>
                </a:tc>
                <a:extLst>
                  <a:ext uri="{0D108BD9-81ED-4DB2-BD59-A6C34878D82A}">
                    <a16:rowId xmlns:a16="http://schemas.microsoft.com/office/drawing/2014/main" val="3265717122"/>
                  </a:ext>
                </a:extLst>
              </a:tr>
            </a:tbl>
          </a:graphicData>
        </a:graphic>
      </p:graphicFrame>
    </p:spTree>
    <p:extLst>
      <p:ext uri="{BB962C8B-B14F-4D97-AF65-F5344CB8AC3E}">
        <p14:creationId xmlns:p14="http://schemas.microsoft.com/office/powerpoint/2010/main" val="1833419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Cell towers">
            <a:extLst>
              <a:ext uri="{FF2B5EF4-FFF2-40B4-BE49-F238E27FC236}">
                <a16:creationId xmlns:a16="http://schemas.microsoft.com/office/drawing/2014/main" id="{5B0EF86C-B40D-4EF7-16F0-E2511BDBF597}"/>
              </a:ext>
            </a:extLst>
          </p:cNvPr>
          <p:cNvPicPr>
            <a:picLocks noGrp="1" noChangeAspect="1"/>
          </p:cNvPicPr>
          <p:nvPr>
            <p:ph idx="1"/>
          </p:nvPr>
        </p:nvPicPr>
        <p:blipFill rotWithShape="1">
          <a:blip r:embed="rId2"/>
          <a:srcRect l="21338"/>
          <a:stretch/>
        </p:blipFill>
        <p:spPr>
          <a:xfrm>
            <a:off x="3082595" y="10"/>
            <a:ext cx="6061405" cy="51434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6" name="Freeform: Shape 15">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9285" cy="51435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711665" cy="51435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DADAB7-3DC5-CE1A-6543-7B7DCC58BAA4}"/>
              </a:ext>
            </a:extLst>
          </p:cNvPr>
          <p:cNvSpPr>
            <a:spLocks noGrp="1"/>
          </p:cNvSpPr>
          <p:nvPr>
            <p:ph type="title"/>
          </p:nvPr>
        </p:nvSpPr>
        <p:spPr>
          <a:xfrm>
            <a:off x="358485" y="841772"/>
            <a:ext cx="3017520" cy="2554702"/>
          </a:xfrm>
        </p:spPr>
        <p:txBody>
          <a:bodyPr vert="horz" lIns="91440" tIns="45720" rIns="91440" bIns="45720" rtlCol="0" anchor="b">
            <a:normAutofit fontScale="90000"/>
          </a:bodyPr>
          <a:lstStyle/>
          <a:p>
            <a:pPr marL="0" indent="0" algn="l" defTabSz="914400">
              <a:lnSpc>
                <a:spcPct val="90000"/>
              </a:lnSpc>
            </a:pPr>
            <a:r>
              <a:rPr lang="en-US" sz="2000" b="1" u="sng" dirty="0">
                <a:latin typeface="+mj-lt"/>
              </a:rPr>
              <a:t>Stories of Impact</a:t>
            </a:r>
            <a:br>
              <a:rPr lang="en-US" sz="2000" dirty="0">
                <a:latin typeface="+mj-lt"/>
              </a:rPr>
            </a:br>
            <a:br>
              <a:rPr lang="en-US" sz="2000" dirty="0">
                <a:latin typeface="+mj-lt"/>
              </a:rPr>
            </a:br>
            <a:r>
              <a:rPr lang="en-US" sz="2000" dirty="0">
                <a:latin typeface="+mj-lt"/>
              </a:rPr>
              <a:t>Fidelity</a:t>
            </a:r>
            <a:br>
              <a:rPr lang="en-US" sz="2000" dirty="0">
                <a:latin typeface="+mj-lt"/>
              </a:rPr>
            </a:br>
            <a:r>
              <a:rPr lang="en-US" sz="2000" dirty="0">
                <a:latin typeface="+mj-lt"/>
              </a:rPr>
              <a:t>Communication</a:t>
            </a:r>
            <a:br>
              <a:rPr lang="en-US" sz="2000" dirty="0">
                <a:latin typeface="+mj-lt"/>
              </a:rPr>
            </a:br>
            <a:r>
              <a:rPr lang="en-US" sz="2000" dirty="0">
                <a:latin typeface="+mj-lt"/>
              </a:rPr>
              <a:t>Alignment </a:t>
            </a:r>
            <a:br>
              <a:rPr lang="en-US" sz="2000" dirty="0">
                <a:latin typeface="+mj-lt"/>
              </a:rPr>
            </a:br>
            <a:r>
              <a:rPr lang="en-US" sz="2000" dirty="0">
                <a:latin typeface="+mj-lt"/>
              </a:rPr>
              <a:t>Capacity</a:t>
            </a:r>
            <a:br>
              <a:rPr lang="en-US" sz="2000" dirty="0">
                <a:latin typeface="+mj-lt"/>
              </a:rPr>
            </a:br>
            <a:r>
              <a:rPr lang="en-US" sz="2000" dirty="0">
                <a:latin typeface="+mj-lt"/>
              </a:rPr>
              <a:t>Resources</a:t>
            </a:r>
            <a:br>
              <a:rPr lang="en-US" sz="2000" dirty="0">
                <a:latin typeface="+mj-lt"/>
              </a:rPr>
            </a:br>
            <a:r>
              <a:rPr lang="en-US" sz="2000" dirty="0">
                <a:latin typeface="+mj-lt"/>
              </a:rPr>
              <a:t>Leadership</a:t>
            </a:r>
            <a:br>
              <a:rPr lang="en-US" sz="2000" dirty="0">
                <a:latin typeface="+mj-lt"/>
              </a:rPr>
            </a:br>
            <a:endParaRPr lang="en-US" sz="2000" dirty="0">
              <a:latin typeface="+mj-lt"/>
            </a:endParaRP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301752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ECA49EBC-B623-582C-7936-3493BB68E159}"/>
              </a:ext>
            </a:extLst>
          </p:cNvPr>
          <p:cNvSpPr txBox="1"/>
          <p:nvPr/>
        </p:nvSpPr>
        <p:spPr>
          <a:xfrm>
            <a:off x="358486" y="3702273"/>
            <a:ext cx="2815788" cy="1077218"/>
          </a:xfrm>
          <a:prstGeom prst="rect">
            <a:avLst/>
          </a:prstGeom>
          <a:noFill/>
        </p:spPr>
        <p:txBody>
          <a:bodyPr wrap="square" rtlCol="0">
            <a:spAutoFit/>
          </a:bodyPr>
          <a:lstStyle/>
          <a:p>
            <a:r>
              <a:rPr lang="en-US" sz="1600" i="1" dirty="0"/>
              <a:t>When we began this project, we did not make organizational change an intentional outcome... (Hughes , 2023)</a:t>
            </a:r>
          </a:p>
        </p:txBody>
      </p:sp>
    </p:spTree>
    <p:extLst>
      <p:ext uri="{BB962C8B-B14F-4D97-AF65-F5344CB8AC3E}">
        <p14:creationId xmlns:p14="http://schemas.microsoft.com/office/powerpoint/2010/main" val="2447025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osem4" id="{4FBE4C7F-B883-FA48-9799-AA55D15AC39F}" vid="{40C62748-C8F6-7D47-B7CD-D0E5BC6D5D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6147</TotalTime>
  <Words>504</Words>
  <Application>Microsoft Macintosh PowerPoint</Application>
  <PresentationFormat>On-screen Show (16:9)</PresentationFormat>
  <Paragraphs>72</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Rockwell</vt:lpstr>
      <vt:lpstr>Office Theme</vt:lpstr>
      <vt:lpstr> Adapting the EDJE Framework  for Adult Learning Organizations   Ted Kalmus, Director, Educational Leadership Programs, Seattle University College of Education kalmust@seattleu.edu  206.356.7971 </vt:lpstr>
      <vt:lpstr>Welcome</vt:lpstr>
      <vt:lpstr>Adapting the EDJE Framework for Adult Learning Organizations</vt:lpstr>
      <vt:lpstr>Adult Learning Organizations:   Designed for Remedy,  Trailing the field </vt:lpstr>
      <vt:lpstr>Framework for Assessment &amp; Transformation</vt:lpstr>
      <vt:lpstr>Four Transformative Organizations</vt:lpstr>
      <vt:lpstr>Coaching Appreciative Inquiry</vt:lpstr>
      <vt:lpstr>Findings “walking our talk”</vt:lpstr>
      <vt:lpstr>Stories of Impact  Fidelity Communication Alignment  Capacity Resources Leadership </vt:lpstr>
      <vt:lpstr>Final Thought</vt:lpstr>
      <vt:lpstr>Opportunities</vt:lpstr>
      <vt:lpstr>Equitable Adult Learning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Educational Administration Program  Proseminar #3 – October 17, 2020 </dc:title>
  <dc:creator>Kalmus, Theodore</dc:creator>
  <cp:lastModifiedBy>Theodore Kalmus</cp:lastModifiedBy>
  <cp:revision>21</cp:revision>
  <dcterms:created xsi:type="dcterms:W3CDTF">2020-10-17T15:44:10Z</dcterms:created>
  <dcterms:modified xsi:type="dcterms:W3CDTF">2023-08-08T21:20:36Z</dcterms:modified>
</cp:coreProperties>
</file>